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8"/>
  </p:notesMasterIdLst>
  <p:handoutMasterIdLst>
    <p:handoutMasterId r:id="rId69"/>
  </p:handoutMasterIdLst>
  <p:sldIdLst>
    <p:sldId id="256" r:id="rId2"/>
    <p:sldId id="419" r:id="rId3"/>
    <p:sldId id="420" r:id="rId4"/>
    <p:sldId id="421" r:id="rId5"/>
    <p:sldId id="422" r:id="rId6"/>
    <p:sldId id="423" r:id="rId7"/>
    <p:sldId id="424" r:id="rId8"/>
    <p:sldId id="428" r:id="rId9"/>
    <p:sldId id="475" r:id="rId10"/>
    <p:sldId id="431" r:id="rId11"/>
    <p:sldId id="432" r:id="rId12"/>
    <p:sldId id="433" r:id="rId13"/>
    <p:sldId id="434" r:id="rId14"/>
    <p:sldId id="435" r:id="rId15"/>
    <p:sldId id="436" r:id="rId16"/>
    <p:sldId id="437" r:id="rId17"/>
    <p:sldId id="438" r:id="rId18"/>
    <p:sldId id="439" r:id="rId19"/>
    <p:sldId id="440" r:id="rId20"/>
    <p:sldId id="441" r:id="rId21"/>
    <p:sldId id="442" r:id="rId22"/>
    <p:sldId id="476" r:id="rId23"/>
    <p:sldId id="477" r:id="rId24"/>
    <p:sldId id="478" r:id="rId25"/>
    <p:sldId id="457" r:id="rId26"/>
    <p:sldId id="458" r:id="rId27"/>
    <p:sldId id="459" r:id="rId28"/>
    <p:sldId id="460" r:id="rId29"/>
    <p:sldId id="461" r:id="rId30"/>
    <p:sldId id="462" r:id="rId31"/>
    <p:sldId id="463" r:id="rId32"/>
    <p:sldId id="464" r:id="rId33"/>
    <p:sldId id="485" r:id="rId34"/>
    <p:sldId id="479" r:id="rId35"/>
    <p:sldId id="480" r:id="rId36"/>
    <p:sldId id="481" r:id="rId37"/>
    <p:sldId id="482" r:id="rId38"/>
    <p:sldId id="483" r:id="rId39"/>
    <p:sldId id="484" r:id="rId40"/>
    <p:sldId id="487" r:id="rId41"/>
    <p:sldId id="489" r:id="rId42"/>
    <p:sldId id="492" r:id="rId43"/>
    <p:sldId id="493" r:id="rId44"/>
    <p:sldId id="490" r:id="rId45"/>
    <p:sldId id="491" r:id="rId46"/>
    <p:sldId id="494" r:id="rId47"/>
    <p:sldId id="488" r:id="rId48"/>
    <p:sldId id="495" r:id="rId49"/>
    <p:sldId id="496" r:id="rId50"/>
    <p:sldId id="497" r:id="rId51"/>
    <p:sldId id="502" r:id="rId52"/>
    <p:sldId id="499" r:id="rId53"/>
    <p:sldId id="500" r:id="rId54"/>
    <p:sldId id="501" r:id="rId55"/>
    <p:sldId id="498" r:id="rId56"/>
    <p:sldId id="466" r:id="rId57"/>
    <p:sldId id="467" r:id="rId58"/>
    <p:sldId id="468" r:id="rId59"/>
    <p:sldId id="469" r:id="rId60"/>
    <p:sldId id="470" r:id="rId61"/>
    <p:sldId id="471" r:id="rId62"/>
    <p:sldId id="472" r:id="rId63"/>
    <p:sldId id="473" r:id="rId64"/>
    <p:sldId id="474" r:id="rId65"/>
    <p:sldId id="503" r:id="rId66"/>
    <p:sldId id="504" r:id="rId67"/>
  </p:sldIdLst>
  <p:sldSz cx="9144000" cy="6858000" type="screen4x3"/>
  <p:notesSz cx="6954838" cy="9309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FF9933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60" y="7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40175" y="0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53FC721-6B7A-44F4-99D0-E203EF3B0D1D}" type="datetimeFigureOut">
              <a:rPr lang="en-US"/>
              <a:pPr>
                <a:defRPr/>
              </a:pPr>
              <a:t>7/15/2016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40175" y="8842375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6484777-25CC-4F19-BECD-23177636BD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3016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jpg>
</file>

<file path=ppt/media/image16.jpg>
</file>

<file path=ppt/media/image17.jpg>
</file>

<file path=ppt/media/image18.jpeg>
</file>

<file path=ppt/media/image19.jpg>
</file>

<file path=ppt/media/image2.jpeg>
</file>

<file path=ppt/media/image20.jpg>
</file>

<file path=ppt/media/image21.jpg>
</file>

<file path=ppt/media/image22.jpeg>
</file>

<file path=ppt/media/image23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40175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E293AD1B-28A3-448F-A2CA-7583F7A0A44F}" type="datetimeFigureOut">
              <a:rPr lang="en-US"/>
              <a:pPr>
                <a:defRPr/>
              </a:pPr>
              <a:t>7/15/2016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30" tIns="46465" rIns="92930" bIns="46465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</p:spPr>
        <p:txBody>
          <a:bodyPr vert="horz" lIns="92930" tIns="46465" rIns="92930" bIns="46465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40175" y="8842375"/>
            <a:ext cx="3013075" cy="465138"/>
          </a:xfrm>
          <a:prstGeom prst="rect">
            <a:avLst/>
          </a:prstGeom>
        </p:spPr>
        <p:txBody>
          <a:bodyPr vert="horz" wrap="square" lIns="92930" tIns="46465" rIns="92930" bIns="46465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46135B7-BC5A-4FC6-A693-19F39FB33A9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93608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4063" indent="-2889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0463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25600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0738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479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51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23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195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7C60EB2-9D39-4C10-94FA-2673A3A2F41A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468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20F940D-2F84-46E9-A201-5FE51798152D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28973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68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CEFC4F3-D37D-41FF-8E1E-BCB539C1B7C8}" type="slidenum">
              <a:rPr lang="en-US" altLang="en-US"/>
              <a:pPr eaLnBrk="1" hangingPunct="1"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43230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4C9E9CB-1DC2-46D4-8DDF-508DA8E846DC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54047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88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885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19EC912-2EDC-4A98-B8C8-CE1FC8C05CC0}" type="slidenum">
              <a:rPr lang="en-US" altLang="en-US"/>
              <a:pPr eaLnBrk="1" hangingPunct="1"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4289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A28FC5B-B3B9-4096-9EE8-5AC84F393D64}" type="slidenum">
              <a:rPr lang="en-US" altLang="en-US"/>
              <a:pPr eaLnBrk="1" hangingPunct="1"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31727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08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09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8E83EBF8-BD0B-4328-9F17-28A083A36E41}" type="slidenum">
              <a:rPr lang="en-US" altLang="en-US"/>
              <a:pPr eaLnBrk="1" hangingPunct="1"/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23552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19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BBAF387-D16D-456F-9D40-7973267F9051}" type="slidenum">
              <a:rPr lang="en-US" altLang="en-US"/>
              <a:pPr eaLnBrk="1" hangingPunct="1"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37120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29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56C0DF2-3A3E-48C6-A2C3-A8F2DF07BE62}" type="slidenum">
              <a:rPr lang="en-US" altLang="en-US"/>
              <a:pPr eaLnBrk="1" hangingPunct="1"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41473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39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39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81B3C6D6-E9F4-43A0-AFDD-5BC2640DC19F}" type="slidenum">
              <a:rPr lang="en-US" altLang="en-US"/>
              <a:pPr eaLnBrk="1" hangingPunct="1"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42220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49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49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F37478B-2D83-4C6D-97C8-61DDCD49195F}" type="slidenum">
              <a:rPr lang="en-US" altLang="en-US"/>
              <a:pPr eaLnBrk="1" hangingPunct="1"/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1543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2EF3436-1E53-438C-AD62-78FD6597BB50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64178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60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E272829-E24D-4848-B117-2353AC0FABF7}" type="slidenum">
              <a:rPr lang="en-US" altLang="en-US"/>
              <a:pPr eaLnBrk="1" hangingPunct="1"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86514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95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DB02944-2AF1-49AB-95C5-21060D25F8AD}" type="slidenum">
              <a:rPr lang="en-US" altLang="en-US"/>
              <a:pPr eaLnBrk="1" hangingPunct="1"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79534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13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13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CC9140B-013E-47BF-9790-5F0B1ADFC14E}" type="slidenum">
              <a:rPr lang="en-US" altLang="en-US"/>
              <a:pPr eaLnBrk="1" hangingPunct="1"/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25310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24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C8A00E9-7A32-4093-BD5F-5369C29D3EB2}" type="slidenum">
              <a:rPr lang="en-US" altLang="en-US"/>
              <a:pPr eaLnBrk="1" hangingPunct="1"/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68682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34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34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4115B79-C5C1-4BE0-B2AE-D5C55DCCE6BB}" type="slidenum">
              <a:rPr lang="en-US" altLang="en-US"/>
              <a:pPr eaLnBrk="1" hangingPunct="1"/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45429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445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07D660D-D656-4503-8162-593614247146}" type="slidenum">
              <a:rPr lang="en-US" altLang="en-US"/>
              <a:pPr eaLnBrk="1" hangingPunct="1"/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52214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54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547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B41E14C-B1A4-4046-92BF-73153FA73467}" type="slidenum">
              <a:rPr lang="en-US" altLang="en-US"/>
              <a:pPr eaLnBrk="1" hangingPunct="1"/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34665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65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D509616-FEEA-4D23-9ACF-BC225E12D94F}" type="slidenum">
              <a:rPr lang="en-US" altLang="en-US"/>
              <a:pPr eaLnBrk="1" hangingPunct="1"/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27783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75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75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2528408-B96C-4C21-B2D7-0F77AB6A3FDC}" type="slidenum">
              <a:rPr lang="en-US" altLang="en-US"/>
              <a:pPr eaLnBrk="1" hangingPunct="1"/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27529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85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3F45E69-93A8-4C8B-B751-3576E5E1FF57}" type="slidenum">
              <a:rPr lang="en-US" altLang="en-US"/>
              <a:pPr eaLnBrk="1" hangingPunct="1"/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3745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05D9BC2-2CA8-46E8-801B-41316539F223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40208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85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3F45E69-93A8-4C8B-B751-3576E5E1FF57}" type="slidenum">
              <a:rPr lang="en-US" altLang="en-US"/>
              <a:pPr eaLnBrk="1" hangingPunct="1"/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17897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70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F0E79F3-79CB-43A5-A36F-8E7D81D23DC0}" type="slidenum">
              <a:rPr lang="en-US" altLang="en-US"/>
              <a:pPr eaLnBrk="1" hangingPunct="1"/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4779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BAC5BDF-D74A-42F3-B9FF-D962449F1B1D}" type="slidenum">
              <a:rPr lang="en-US" altLang="en-US"/>
              <a:pPr eaLnBrk="1" hangingPunct="1"/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28338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90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90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747B5B7-2799-47A0-B8FF-FC5C50F25006}" type="slidenum">
              <a:rPr lang="en-US" altLang="en-US"/>
              <a:pPr eaLnBrk="1" hangingPunct="1"/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246295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01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01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95E7EF4-78C5-4441-B1AB-A1AD09AEE298}" type="slidenum">
              <a:rPr lang="en-US" altLang="en-US"/>
              <a:pPr eaLnBrk="1" hangingPunct="1"/>
              <a:t>37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8390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11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11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B1340D6-20D0-4E51-B945-9A8E56AA8864}" type="slidenum">
              <a:rPr lang="en-US" altLang="en-US"/>
              <a:pPr eaLnBrk="1" hangingPunct="1"/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44796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1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B5606F8-E0E6-445A-B66C-1D0F614A8B4A}" type="slidenum">
              <a:rPr lang="en-US" altLang="en-US"/>
              <a:pPr eaLnBrk="1" hangingPunct="1"/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922440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70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F0E79F3-79CB-43A5-A36F-8E7D81D23DC0}" type="slidenum">
              <a:rPr lang="en-US" altLang="en-US"/>
              <a:pPr eaLnBrk="1" hangingPunct="1"/>
              <a:t>40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275775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105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24D21FE-09A5-47BE-B325-0B60FA1060A2}" type="slidenum">
              <a:rPr lang="en-US" altLang="en-US"/>
              <a:pPr eaLnBrk="1" hangingPunct="1"/>
              <a:t>56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19401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16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/>
          </a:p>
        </p:txBody>
      </p:sp>
      <p:sp>
        <p:nvSpPr>
          <p:cNvPr id="1116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B9D50DD-6BC3-49D4-A45F-79C93EE967BF}" type="slidenum">
              <a:rPr lang="en-US" altLang="en-US"/>
              <a:pPr eaLnBrk="1" hangingPunct="1"/>
              <a:t>57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9933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DCD36F6-1DDD-4161-8AA9-A83CFC5193EE}" type="slidenum">
              <a:rPr lang="en-US" altLang="en-US"/>
              <a:pPr eaLnBrk="1" hangingPunct="1"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2780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/>
          </a:p>
        </p:txBody>
      </p:sp>
      <p:sp>
        <p:nvSpPr>
          <p:cNvPr id="1126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84637A3-4263-47EE-BA00-48D95B2037E9}" type="slidenum">
              <a:rPr lang="en-US" altLang="en-US"/>
              <a:pPr eaLnBrk="1" hangingPunct="1"/>
              <a:t>58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59299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/>
          </a:p>
        </p:txBody>
      </p:sp>
      <p:sp>
        <p:nvSpPr>
          <p:cNvPr id="11366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3F77D4D-15A8-4E6B-83A6-0EF007A12F72}" type="slidenum">
              <a:rPr lang="en-US" altLang="en-US"/>
              <a:pPr eaLnBrk="1" hangingPunct="1"/>
              <a:t>59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63390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/>
          </a:p>
        </p:txBody>
      </p:sp>
      <p:sp>
        <p:nvSpPr>
          <p:cNvPr id="1146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5B45FFA-DB86-4529-AEE3-1C0DEE81B4BA}" type="slidenum">
              <a:rPr lang="en-US" altLang="en-US"/>
              <a:pPr eaLnBrk="1" hangingPunct="1"/>
              <a:t>60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002404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/>
          </a:p>
        </p:txBody>
      </p:sp>
      <p:sp>
        <p:nvSpPr>
          <p:cNvPr id="1157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AEBFB00-C1A1-4F4E-9A66-DDBFAD4B7A7E}" type="slidenum">
              <a:rPr lang="en-US" altLang="en-US"/>
              <a:pPr eaLnBrk="1" hangingPunct="1"/>
              <a:t>61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686455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/>
          </a:p>
        </p:txBody>
      </p:sp>
      <p:sp>
        <p:nvSpPr>
          <p:cNvPr id="1167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F06C160-D43D-470A-9E06-9DBE9A1C68BA}" type="slidenum">
              <a:rPr lang="en-US" altLang="en-US"/>
              <a:pPr eaLnBrk="1" hangingPunct="1"/>
              <a:t>62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401466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77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/>
          </a:p>
        </p:txBody>
      </p:sp>
      <p:sp>
        <p:nvSpPr>
          <p:cNvPr id="1177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33AD930-18A0-4974-A361-1B591F9367B3}" type="slidenum">
              <a:rPr lang="en-US" altLang="en-US"/>
              <a:pPr eaLnBrk="1" hangingPunct="1"/>
              <a:t>63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142933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/>
          </a:p>
        </p:txBody>
      </p:sp>
      <p:sp>
        <p:nvSpPr>
          <p:cNvPr id="1187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086AB30-A90C-4073-830C-AD9289D5C815}" type="slidenum">
              <a:rPr lang="en-US" altLang="en-US"/>
              <a:pPr eaLnBrk="1" hangingPunct="1"/>
              <a:t>64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434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55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655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40CACF5-89BC-4BF8-92F7-B9A9A965F3D4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5219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7830CD9-1BC6-45B0-B456-07ACD951269B}" type="slidenum">
              <a:rPr lang="en-US" altLang="en-US"/>
              <a:pPr eaLnBrk="1" hangingPunct="1"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20718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922E305-3ED8-4604-BAE1-62A9BCC48ED5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7723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E87924B-4E83-4AF6-B685-15C77D30F18B}" type="slidenum">
              <a:rPr lang="en-US" altLang="en-US"/>
              <a:pPr eaLnBrk="1" hangingPunct="1"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7626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A59AC4F-124D-410A-868B-D8D037B5FE16}" type="slidenum">
              <a:rPr lang="en-US" altLang="en-US"/>
              <a:pPr eaLnBrk="1" hangingPunct="1"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8018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A88909-B625-4A7E-A401-52E73D062BC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4647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4EFB07-832D-42E6-91CD-ABFF3125EBD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4401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5611FF-B96C-4786-AFA2-64B78FA8D7A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8960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5031D4-FF71-43EB-821F-6B30A60D2D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4995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6FAB91-BD3D-44CE-B8EA-24248C1E23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3608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1D8C4C-EDFE-4767-8A77-502C8F76F1E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53868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993908-4894-4505-A79C-B4515B75AE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005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EBB04C-0FC4-47E1-B1AA-B27F037954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80911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938588"/>
            <a:ext cx="8229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0F7099-BC66-4CE9-AEE1-AF96AD58965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8219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9A2936-30A8-48AE-BD34-B2413B9124E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8589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CF87DD-1A89-4A64-A288-176BF03B7B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456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2BC09E-5791-45DB-8263-35354EB73A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910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43C98-8B1C-4D35-85EA-185379A77F7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8810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353243-47F5-4EBD-A667-8CE2B1CFF0B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9430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CB2C7C-BDED-450D-8B2E-ABD4CB13326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8515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886EE2-B833-4625-BB1D-0D21117B24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1272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B789FC-5F78-4D0D-BC3D-CF0871E283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7912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D5267501-29BC-4A0B-A341-1BC4F31C2F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" y="1371600"/>
            <a:ext cx="3733800" cy="2057400"/>
          </a:xfrm>
        </p:spPr>
        <p:txBody>
          <a:bodyPr/>
          <a:lstStyle/>
          <a:p>
            <a:pPr eaLnBrk="1" hangingPunct="1"/>
            <a:r>
              <a:rPr lang="en-US" altLang="en-US" sz="5400" b="1" dirty="0" smtClean="0">
                <a:solidFill>
                  <a:srgbClr val="FFC000"/>
                </a:solidFill>
              </a:rPr>
              <a:t>               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>Chapter 4</a:t>
            </a:r>
            <a:br>
              <a:rPr lang="en-US" altLang="en-US" sz="5400" b="1" dirty="0" smtClean="0">
                <a:solidFill>
                  <a:srgbClr val="7030A0"/>
                </a:solidFill>
              </a:rPr>
            </a:br>
            <a:r>
              <a:rPr lang="en-US" altLang="en-US" sz="5400" b="1" dirty="0" smtClean="0">
                <a:solidFill>
                  <a:srgbClr val="7030A0"/>
                </a:solidFill>
              </a:rPr>
              <a:t/>
            </a:r>
            <a:br>
              <a:rPr lang="en-US" altLang="en-US" sz="5400" b="1" dirty="0" smtClean="0">
                <a:solidFill>
                  <a:srgbClr val="7030A0"/>
                </a:solidFill>
              </a:rPr>
            </a:br>
            <a:r>
              <a:rPr lang="en-US" altLang="en-US" sz="5400" b="1" dirty="0" smtClean="0">
                <a:solidFill>
                  <a:srgbClr val="7030A0"/>
                </a:solidFill>
              </a:rPr>
              <a:t>The Queue ADT</a:t>
            </a:r>
            <a:endParaRPr lang="en-US" altLang="en-US" sz="4800" b="1" dirty="0" smtClean="0">
              <a:solidFill>
                <a:srgbClr val="7030A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/>
              <a:t>4</a:t>
            </a:r>
            <a:r>
              <a:rPr lang="en-US" altLang="en-US" sz="4000" dirty="0" smtClean="0"/>
              <a:t>.3 </a:t>
            </a:r>
            <a:r>
              <a:rPr lang="en-US" altLang="en-US" sz="4000" dirty="0" smtClean="0"/>
              <a:t>Array-Based </a:t>
            </a:r>
            <a:r>
              <a:rPr lang="en-US" altLang="en-US" sz="4000" dirty="0" smtClean="0"/>
              <a:t>Queue Implementations</a:t>
            </a:r>
            <a:endParaRPr lang="en-US" altLang="en-US" sz="4000" dirty="0" smtClean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 smtClean="0"/>
              <a:t>In this section we study two array-based implementations of the Queue ADT</a:t>
            </a:r>
          </a:p>
          <a:p>
            <a:pPr lvl="1" eaLnBrk="1" hangingPunct="1"/>
            <a:r>
              <a:rPr lang="en-US" altLang="en-US" sz="2400" dirty="0" smtClean="0"/>
              <a:t>a bounded queue version</a:t>
            </a:r>
          </a:p>
          <a:p>
            <a:pPr lvl="1" eaLnBrk="1" hangingPunct="1"/>
            <a:r>
              <a:rPr lang="en-US" altLang="en-US" sz="2400" dirty="0" smtClean="0"/>
              <a:t>an unbounded queue version</a:t>
            </a:r>
          </a:p>
          <a:p>
            <a:pPr eaLnBrk="1" hangingPunct="1"/>
            <a:r>
              <a:rPr lang="en-US" altLang="en-US" sz="2800" dirty="0" smtClean="0"/>
              <a:t>We simplify </a:t>
            </a:r>
            <a:r>
              <a:rPr lang="en-US" altLang="en-US" sz="2800" dirty="0"/>
              <a:t>some </a:t>
            </a:r>
            <a:r>
              <a:rPr lang="en-US" altLang="en-US" sz="2800" dirty="0" smtClean="0"/>
              <a:t>figures </a:t>
            </a:r>
            <a:r>
              <a:rPr lang="en-US" altLang="en-US" sz="2800" dirty="0"/>
              <a:t>by using a capital letter to represent an element’s </a:t>
            </a:r>
            <a:r>
              <a:rPr lang="en-US" altLang="en-US" sz="2800" dirty="0" smtClean="0"/>
              <a:t>information</a:t>
            </a:r>
            <a:endParaRPr lang="en-US" altLang="en-US" sz="2800" dirty="0"/>
          </a:p>
          <a:p>
            <a:pPr eaLnBrk="1" hangingPunct="1">
              <a:buFontTx/>
              <a:buNone/>
            </a:pPr>
            <a:endParaRPr lang="en-US" altLang="en-US" sz="2800" dirty="0" smtClean="0"/>
          </a:p>
        </p:txBody>
      </p:sp>
      <p:pic>
        <p:nvPicPr>
          <p:cNvPr id="4" name="Picture 4" descr="37461_CH05_AIT05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81400" y="4724400"/>
            <a:ext cx="3124200" cy="8477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4284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Fixed Front Design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04800" y="1524000"/>
            <a:ext cx="4800600" cy="4724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After four calls to enqueue with arguments ‘A’, ‘B’, ‘C’, and ‘D’: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Dequeue the front element: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Move every element in the queue up one slot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dirty="0" smtClean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The dequeue operation is inefficient, so we do not use this approach</a:t>
            </a:r>
          </a:p>
        </p:txBody>
      </p:sp>
      <p:pic>
        <p:nvPicPr>
          <p:cNvPr id="16388" name="Picture 4" descr="37461_CH05_AIT0501"/>
          <p:cNvPicPr>
            <a:picLocks noChangeAspect="1" noChangeArrowheads="1"/>
          </p:cNvPicPr>
          <p:nvPr>
            <p:ph sz="quarter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410200" y="1624807"/>
            <a:ext cx="3124200" cy="847725"/>
          </a:xfrm>
          <a:noFill/>
        </p:spPr>
      </p:pic>
      <p:pic>
        <p:nvPicPr>
          <p:cNvPr id="16389" name="Picture 6" descr="37461_CH05_AIT0502"/>
          <p:cNvPicPr>
            <a:picLocks noChangeAspect="1" noChangeArrowheads="1"/>
          </p:cNvPicPr>
          <p:nvPr>
            <p:ph sz="quarter" idx="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410200" y="2870550"/>
            <a:ext cx="2209800" cy="644525"/>
          </a:xfrm>
          <a:noFill/>
        </p:spPr>
      </p:pic>
      <p:pic>
        <p:nvPicPr>
          <p:cNvPr id="16390" name="Picture 8" descr="37461_CH05_AIT050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3886200"/>
            <a:ext cx="3352800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8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914400"/>
            <a:ext cx="2667000" cy="1143000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Floating Front Design</a:t>
            </a:r>
          </a:p>
        </p:txBody>
      </p:sp>
      <p:pic>
        <p:nvPicPr>
          <p:cNvPr id="17411" name="Picture 10" descr="37461_CH05_FIG0505"/>
          <p:cNvPicPr>
            <a:picLocks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62400" y="228600"/>
            <a:ext cx="4821238" cy="6019800"/>
          </a:xfrm>
          <a:noFill/>
        </p:spPr>
      </p:pic>
      <p:sp>
        <p:nvSpPr>
          <p:cNvPr id="17412" name="Text Box 12"/>
          <p:cNvSpPr txBox="1">
            <a:spLocks noChangeArrowheads="1"/>
          </p:cNvSpPr>
          <p:nvPr/>
        </p:nvSpPr>
        <p:spPr bwMode="auto">
          <a:xfrm>
            <a:off x="762000" y="3962400"/>
            <a:ext cx="1776413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400" dirty="0"/>
              <a:t>We use this</a:t>
            </a:r>
          </a:p>
          <a:p>
            <a:pPr eaLnBrk="1" hangingPunct="1"/>
            <a:r>
              <a:rPr lang="en-US" altLang="en-US" sz="2400" dirty="0"/>
              <a:t>approach</a:t>
            </a:r>
          </a:p>
        </p:txBody>
      </p:sp>
    </p:spTree>
    <p:extLst>
      <p:ext uri="{BB962C8B-B14F-4D97-AF65-F5344CB8AC3E}">
        <p14:creationId xmlns:p14="http://schemas.microsoft.com/office/powerpoint/2010/main" val="1173773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667000"/>
            <a:ext cx="2667000" cy="1143000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Wrap Around with Floating Front Design</a:t>
            </a:r>
          </a:p>
        </p:txBody>
      </p:sp>
      <p:pic>
        <p:nvPicPr>
          <p:cNvPr id="18435" name="Picture 5" descr="37461_CH05_FIG0506"/>
          <p:cNvPicPr>
            <a:picLocks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57600" y="1692275"/>
            <a:ext cx="4495800" cy="3471863"/>
          </a:xfrm>
          <a:noFill/>
        </p:spPr>
      </p:pic>
    </p:spTree>
    <p:extLst>
      <p:ext uri="{BB962C8B-B14F-4D97-AF65-F5344CB8AC3E}">
        <p14:creationId xmlns:p14="http://schemas.microsoft.com/office/powerpoint/2010/main" val="211391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The </a:t>
            </a:r>
            <a:r>
              <a:rPr lang="en-US" altLang="en-US" sz="4000" dirty="0" smtClean="0">
                <a:latin typeface="Courier New" panose="02070309020205020404" pitchFamily="49" charset="0"/>
              </a:rPr>
              <a:t>ArrayBoundedQueue</a:t>
            </a:r>
            <a:r>
              <a:rPr lang="en-US" altLang="en-US" sz="4000" dirty="0" smtClean="0"/>
              <a:t> </a:t>
            </a:r>
            <a:r>
              <a:rPr lang="en-US" altLang="en-US" sz="4000" dirty="0" smtClean="0"/>
              <a:t>Class</a:t>
            </a:r>
          </a:p>
        </p:txBody>
      </p:sp>
      <p:sp>
        <p:nvSpPr>
          <p:cNvPr id="19459" name="Text Box 5"/>
          <p:cNvSpPr txBox="1">
            <a:spLocks noChangeArrowheads="1"/>
          </p:cNvSpPr>
          <p:nvPr/>
        </p:nvSpPr>
        <p:spPr bwMode="auto">
          <a:xfrm>
            <a:off x="457200" y="1905000"/>
            <a:ext cx="1841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400">
              <a:latin typeface="Courier New" panose="02070309020205020404" pitchFamily="49" charset="0"/>
            </a:endParaRPr>
          </a:p>
        </p:txBody>
      </p:sp>
      <p:sp>
        <p:nvSpPr>
          <p:cNvPr id="19460" name="Text Box 6"/>
          <p:cNvSpPr txBox="1">
            <a:spLocks noChangeArrowheads="1"/>
          </p:cNvSpPr>
          <p:nvPr/>
        </p:nvSpPr>
        <p:spPr bwMode="auto">
          <a:xfrm>
            <a:off x="757238" y="1600200"/>
            <a:ext cx="7702750" cy="4616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package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ch04.queues</a:t>
            </a:r>
            <a:r>
              <a:rPr lang="en-US" altLang="en-US" sz="1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class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ArrayBoundedQueue&lt;T</a:t>
            </a:r>
            <a:r>
              <a:rPr lang="en-US" altLang="en-US" sz="1400" b="1" dirty="0">
                <a:latin typeface="Courier New" panose="02070309020205020404" pitchFamily="49" charset="0"/>
              </a:rPr>
              <a:t>&gt; implements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QueueInterface&lt;T</a:t>
            </a:r>
            <a:r>
              <a:rPr lang="en-US" altLang="en-US" sz="1400" b="1" dirty="0">
                <a:latin typeface="Courier New" panose="02070309020205020404" pitchFamily="49" charset="0"/>
              </a:rPr>
              <a:t>&gt;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protected final int DEFCAP = 100; // default capacity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protected T[]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elements;           </a:t>
            </a:r>
            <a:r>
              <a:rPr lang="en-US" altLang="en-US" sz="1400" b="1" dirty="0">
                <a:latin typeface="Courier New" panose="02070309020205020404" pitchFamily="49" charset="0"/>
              </a:rPr>
              <a:t>// array that holds queue elements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protected int numElements = 0;    // number of elements in the queue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protected int front = 0;          // index of front of queue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protected int rear;               // index of rear of queue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public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ArrayBoundedQueue</a:t>
            </a:r>
            <a:r>
              <a:rPr lang="en-US" altLang="en-US" sz="1400" b="1" dirty="0">
                <a:latin typeface="Courier New" panose="02070309020205020404" pitchFamily="49" charset="0"/>
              </a:rPr>
              <a:t>()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elements </a:t>
            </a:r>
            <a:r>
              <a:rPr lang="en-US" altLang="en-US" sz="1400" b="1" dirty="0">
                <a:latin typeface="Courier New" panose="02070309020205020404" pitchFamily="49" charset="0"/>
              </a:rPr>
              <a:t>= (T[]) new Object[DEFCAP];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rear =  DEFCAP - 1;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public </a:t>
            </a:r>
            <a:r>
              <a:rPr lang="en-US" altLang="en-US" sz="1400" b="1" dirty="0" err="1" smtClean="0">
                <a:latin typeface="Courier New" panose="02070309020205020404" pitchFamily="49" charset="0"/>
              </a:rPr>
              <a:t>ArrayBounddQueue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(int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maxSize</a:t>
            </a:r>
            <a:r>
              <a:rPr lang="en-US" altLang="en-US" sz="1400" b="1" dirty="0">
                <a:latin typeface="Courier New" panose="02070309020205020404" pitchFamily="49" charset="0"/>
              </a:rPr>
              <a:t>)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elements </a:t>
            </a:r>
            <a:r>
              <a:rPr lang="en-US" altLang="en-US" sz="1400" b="1" dirty="0">
                <a:latin typeface="Courier New" panose="02070309020205020404" pitchFamily="49" charset="0"/>
              </a:rPr>
              <a:t>= (T[]) new Object[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maxSize</a:t>
            </a:r>
            <a:r>
              <a:rPr lang="en-US" altLang="en-US" sz="1400" b="1" dirty="0">
                <a:latin typeface="Courier New" panose="02070309020205020404" pitchFamily="49" charset="0"/>
              </a:rPr>
              <a:t>];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rear =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maxSize</a:t>
            </a:r>
            <a:r>
              <a:rPr lang="en-US" altLang="en-US" sz="1400" b="1" dirty="0">
                <a:latin typeface="Courier New" panose="02070309020205020404" pitchFamily="49" charset="0"/>
              </a:rPr>
              <a:t> - 1;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687250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The enqueue operation</a:t>
            </a:r>
          </a:p>
        </p:txBody>
      </p:sp>
      <p:sp>
        <p:nvSpPr>
          <p:cNvPr id="20483" name="Text Box 4"/>
          <p:cNvSpPr txBox="1">
            <a:spLocks noChangeArrowheads="1"/>
          </p:cNvSpPr>
          <p:nvPr/>
        </p:nvSpPr>
        <p:spPr bwMode="auto">
          <a:xfrm>
            <a:off x="609600" y="2057400"/>
            <a:ext cx="1841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400">
              <a:latin typeface="Courier New" panose="02070309020205020404" pitchFamily="49" charset="0"/>
            </a:endParaRPr>
          </a:p>
        </p:txBody>
      </p:sp>
      <p:sp>
        <p:nvSpPr>
          <p:cNvPr id="20484" name="Text Box 7"/>
          <p:cNvSpPr txBox="1">
            <a:spLocks noChangeArrowheads="1"/>
          </p:cNvSpPr>
          <p:nvPr/>
        </p:nvSpPr>
        <p:spPr bwMode="auto">
          <a:xfrm>
            <a:off x="757891" y="1676400"/>
            <a:ext cx="8239125" cy="295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void enqueue(T element)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Throws QueueOverflowException if this queue is full,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otherwise adds element to the rear of this queue.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 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if (isFull())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throw new QueueOverflowException("Enqueue attempted on a full queue.");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else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rear = (rear + 1) % </a:t>
            </a:r>
            <a:r>
              <a:rPr lang="en-US" altLang="en-US" sz="1400" b="1" dirty="0" err="1" smtClean="0">
                <a:latin typeface="Courier New" panose="02070309020205020404" pitchFamily="49" charset="0"/>
              </a:rPr>
              <a:t>elements.length</a:t>
            </a:r>
            <a:r>
              <a:rPr lang="en-US" altLang="en-US" sz="1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elements[rear</a:t>
            </a:r>
            <a:r>
              <a:rPr lang="en-US" altLang="en-US" sz="1400" b="1" dirty="0">
                <a:latin typeface="Courier New" panose="02070309020205020404" pitchFamily="49" charset="0"/>
              </a:rPr>
              <a:t>] = element;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numElements = numElements + 1;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}</a:t>
            </a:r>
            <a:r>
              <a:rPr lang="en-US" alt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934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The dequeue operation</a:t>
            </a:r>
          </a:p>
        </p:txBody>
      </p:sp>
      <p:sp>
        <p:nvSpPr>
          <p:cNvPr id="21507" name="Text Box 3"/>
          <p:cNvSpPr txBox="1">
            <a:spLocks noChangeArrowheads="1"/>
          </p:cNvSpPr>
          <p:nvPr/>
        </p:nvSpPr>
        <p:spPr bwMode="auto">
          <a:xfrm>
            <a:off x="609600" y="2057400"/>
            <a:ext cx="1841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400">
              <a:latin typeface="Courier New" panose="02070309020205020404" pitchFamily="49" charset="0"/>
            </a:endParaRPr>
          </a:p>
        </p:txBody>
      </p:sp>
      <p:sp>
        <p:nvSpPr>
          <p:cNvPr id="21508" name="Text Box 4"/>
          <p:cNvSpPr txBox="1">
            <a:spLocks noChangeArrowheads="1"/>
          </p:cNvSpPr>
          <p:nvPr/>
        </p:nvSpPr>
        <p:spPr bwMode="auto">
          <a:xfrm>
            <a:off x="793750" y="1676400"/>
            <a:ext cx="8239125" cy="332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T dequeue()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Throws QueueUnderflowException if this queue is empty,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otherwise removes front element from this queue and returns it.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      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if (isEmpty())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throw new QueueUnderflowException(“Dequeue attempted on empty queue.”);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else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toReturn</a:t>
            </a:r>
            <a:r>
              <a:rPr lang="en-US" altLang="en-US" sz="1400" b="1" dirty="0">
                <a:latin typeface="Courier New" panose="02070309020205020404" pitchFamily="49" charset="0"/>
              </a:rPr>
              <a:t> =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elements[front</a:t>
            </a:r>
            <a:r>
              <a:rPr lang="en-US" altLang="en-US" sz="1400" b="1" dirty="0">
                <a:latin typeface="Courier New" panose="02070309020205020404" pitchFamily="49" charset="0"/>
              </a:rPr>
              <a:t>];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elements[front</a:t>
            </a:r>
            <a:r>
              <a:rPr lang="en-US" altLang="en-US" sz="1400" b="1" dirty="0">
                <a:latin typeface="Courier New" panose="02070309020205020404" pitchFamily="49" charset="0"/>
              </a:rPr>
              <a:t>] = null;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front = (front + 1) % </a:t>
            </a:r>
            <a:r>
              <a:rPr lang="en-US" altLang="en-US" sz="1400" b="1" dirty="0" err="1" smtClean="0">
                <a:latin typeface="Courier New" panose="02070309020205020404" pitchFamily="49" charset="0"/>
              </a:rPr>
              <a:t>elements.length</a:t>
            </a:r>
            <a:r>
              <a:rPr lang="en-US" altLang="en-US" sz="1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numElements = numElements - 1;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return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toReturn</a:t>
            </a:r>
            <a:r>
              <a:rPr lang="en-US" altLang="en-US" sz="1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571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Remaining Queue </a:t>
            </a:r>
            <a:r>
              <a:rPr lang="en-US" altLang="en-US" sz="4000" dirty="0" smtClean="0"/>
              <a:t>Operations</a:t>
            </a:r>
            <a:br>
              <a:rPr lang="en-US" altLang="en-US" sz="4000" dirty="0" smtClean="0"/>
            </a:br>
            <a:r>
              <a:rPr lang="en-US" altLang="en-US" sz="3200" dirty="0" smtClean="0"/>
              <a:t>(observers)</a:t>
            </a:r>
            <a:endParaRPr lang="en-US" altLang="en-US" sz="4000" dirty="0" smtClean="0"/>
          </a:p>
        </p:txBody>
      </p:sp>
      <p:sp>
        <p:nvSpPr>
          <p:cNvPr id="22531" name="Text Box 4"/>
          <p:cNvSpPr txBox="1">
            <a:spLocks noChangeArrowheads="1"/>
          </p:cNvSpPr>
          <p:nvPr/>
        </p:nvSpPr>
        <p:spPr bwMode="auto">
          <a:xfrm>
            <a:off x="609600" y="1600200"/>
            <a:ext cx="6950942" cy="4185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boolean isEmpty()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Returns true if this queue is empty, otherwise returns false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             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return (numElements == 0);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}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boolean isFull()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Returns true if this queue is full, otherwise returns false.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             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return (numElements == </a:t>
            </a:r>
            <a:r>
              <a:rPr lang="en-US" altLang="en-US" sz="1400" b="1" dirty="0" err="1" smtClean="0">
                <a:latin typeface="Courier New" panose="02070309020205020404" pitchFamily="49" charset="0"/>
              </a:rPr>
              <a:t>elements.length</a:t>
            </a:r>
            <a:r>
              <a:rPr lang="en-US" altLang="en-US" sz="1400" b="1" dirty="0">
                <a:latin typeface="Courier New" panose="02070309020205020404" pitchFamily="49" charset="0"/>
              </a:rPr>
              <a:t>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}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int size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()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// </a:t>
            </a:r>
            <a:r>
              <a:rPr lang="en-US" altLang="en-US" sz="1400" b="1" dirty="0">
                <a:latin typeface="Courier New" panose="02070309020205020404" pitchFamily="49" charset="0"/>
              </a:rPr>
              <a:t>Returns the number of elements in this queue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.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return numElements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}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844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The </a:t>
            </a:r>
            <a:r>
              <a:rPr lang="en-US" altLang="en-US" sz="4000" dirty="0" smtClean="0">
                <a:latin typeface="Courier New" panose="02070309020205020404" pitchFamily="49" charset="0"/>
              </a:rPr>
              <a:t>ArrayUnboundedQueue</a:t>
            </a:r>
            <a:r>
              <a:rPr lang="en-US" altLang="en-US" sz="4000" dirty="0" smtClean="0"/>
              <a:t> </a:t>
            </a:r>
            <a:r>
              <a:rPr lang="en-US" altLang="en-US" sz="4000" dirty="0" smtClean="0"/>
              <a:t>Class</a:t>
            </a:r>
          </a:p>
        </p:txBody>
      </p:sp>
      <p:sp>
        <p:nvSpPr>
          <p:cNvPr id="23555" name="Text Box 3"/>
          <p:cNvSpPr txBox="1">
            <a:spLocks noChangeArrowheads="1"/>
          </p:cNvSpPr>
          <p:nvPr/>
        </p:nvSpPr>
        <p:spPr bwMode="auto">
          <a:xfrm>
            <a:off x="457200" y="1905000"/>
            <a:ext cx="1841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400">
              <a:latin typeface="Courier New" panose="02070309020205020404" pitchFamily="49" charset="0"/>
            </a:endParaRPr>
          </a:p>
        </p:txBody>
      </p:sp>
      <p:sp>
        <p:nvSpPr>
          <p:cNvPr id="23556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800" dirty="0" smtClean="0"/>
              <a:t>The trick is to create a new, larger array, when needed, and copy the queue into the new array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 smtClean="0"/>
              <a:t>Since enlarging the array is conceptually a separate operation from </a:t>
            </a:r>
            <a:r>
              <a:rPr lang="en-US" altLang="en-US" sz="2400" dirty="0" err="1" smtClean="0"/>
              <a:t>enqueing</a:t>
            </a:r>
            <a:r>
              <a:rPr lang="en-US" altLang="en-US" sz="2400" dirty="0" smtClean="0"/>
              <a:t>, we implement it as a separate </a:t>
            </a:r>
            <a:r>
              <a:rPr lang="en-US" altLang="en-US" sz="2400" dirty="0" smtClean="0">
                <a:latin typeface="Courier New" panose="02070309020205020404" pitchFamily="49" charset="0"/>
              </a:rPr>
              <a:t>enlarge</a:t>
            </a:r>
            <a:r>
              <a:rPr lang="en-US" altLang="en-US" sz="2400" dirty="0" smtClean="0"/>
              <a:t> method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 smtClean="0"/>
              <a:t>This method instantiates an array with a size equal to the current capacity plus the original capacity 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dirty="0" smtClean="0"/>
              <a:t>We </a:t>
            </a:r>
            <a:r>
              <a:rPr lang="en-US" altLang="en-US" sz="2800" dirty="0" smtClean="0"/>
              <a:t>change </a:t>
            </a:r>
            <a:r>
              <a:rPr lang="en-US" altLang="en-US" sz="2800" dirty="0" smtClean="0"/>
              <a:t>the </a:t>
            </a:r>
            <a:r>
              <a:rPr lang="en-US" altLang="en-US" sz="2800" dirty="0" smtClean="0">
                <a:latin typeface="Courier New" panose="02070309020205020404" pitchFamily="49" charset="0"/>
              </a:rPr>
              <a:t>isFull</a:t>
            </a:r>
            <a:r>
              <a:rPr lang="en-US" altLang="en-US" sz="2800" dirty="0" smtClean="0"/>
              <a:t> method </a:t>
            </a:r>
            <a:r>
              <a:rPr lang="en-US" altLang="en-US" sz="2800" dirty="0" smtClean="0"/>
              <a:t>so </a:t>
            </a:r>
            <a:r>
              <a:rPr lang="en-US" altLang="en-US" sz="2800" dirty="0"/>
              <a:t>that it always returns </a:t>
            </a:r>
            <a:r>
              <a:rPr lang="en-US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en-US" altLang="en-US" sz="2800" dirty="0"/>
              <a:t>, since an unbounded </a:t>
            </a:r>
            <a:r>
              <a:rPr lang="en-US" altLang="en-US" sz="2800" dirty="0" smtClean="0"/>
              <a:t>queue </a:t>
            </a:r>
            <a:r>
              <a:rPr lang="en-US" altLang="en-US" sz="2800" dirty="0"/>
              <a:t>is never </a:t>
            </a:r>
            <a:r>
              <a:rPr lang="en-US" altLang="en-US" sz="2800" dirty="0" smtClean="0"/>
              <a:t>full</a:t>
            </a:r>
            <a:endParaRPr lang="en-US" altLang="en-US" sz="2800" dirty="0" smtClean="0"/>
          </a:p>
          <a:p>
            <a:pPr eaLnBrk="1" hangingPunct="1">
              <a:lnSpc>
                <a:spcPct val="80000"/>
              </a:lnSpc>
            </a:pPr>
            <a:r>
              <a:rPr lang="en-US" altLang="en-US" sz="2800" dirty="0" smtClean="0"/>
              <a:t>The </a:t>
            </a:r>
            <a:r>
              <a:rPr lang="en-US" altLang="en-US" sz="2800" dirty="0" smtClean="0">
                <a:latin typeface="Courier New" panose="02070309020205020404" pitchFamily="49" charset="0"/>
              </a:rPr>
              <a:t>dequeue</a:t>
            </a:r>
            <a:r>
              <a:rPr lang="en-US" altLang="en-US" sz="2800" dirty="0" smtClean="0"/>
              <a:t> and </a:t>
            </a:r>
            <a:r>
              <a:rPr lang="en-US" altLang="en-US" sz="2800" dirty="0" smtClean="0">
                <a:latin typeface="Courier New" panose="02070309020205020404" pitchFamily="49" charset="0"/>
              </a:rPr>
              <a:t>isEmpty</a:t>
            </a:r>
            <a:r>
              <a:rPr lang="en-US" altLang="en-US" sz="2800" dirty="0" smtClean="0"/>
              <a:t> methods are unchanged </a:t>
            </a:r>
          </a:p>
        </p:txBody>
      </p:sp>
    </p:spTree>
    <p:extLst>
      <p:ext uri="{BB962C8B-B14F-4D97-AF65-F5344CB8AC3E}">
        <p14:creationId xmlns:p14="http://schemas.microsoft.com/office/powerpoint/2010/main" val="408936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The </a:t>
            </a:r>
            <a:r>
              <a:rPr lang="en-US" altLang="en-US" sz="4000" dirty="0" err="1" smtClean="0">
                <a:latin typeface="Courier New" panose="02070309020205020404" pitchFamily="49" charset="0"/>
              </a:rPr>
              <a:t>ArrayUnbndQueue</a:t>
            </a:r>
            <a:r>
              <a:rPr lang="en-US" altLang="en-US" sz="4000" dirty="0" smtClean="0"/>
              <a:t> Class</a:t>
            </a:r>
          </a:p>
        </p:txBody>
      </p:sp>
      <p:sp>
        <p:nvSpPr>
          <p:cNvPr id="24579" name="Text Box 3"/>
          <p:cNvSpPr txBox="1">
            <a:spLocks noChangeArrowheads="1"/>
          </p:cNvSpPr>
          <p:nvPr/>
        </p:nvSpPr>
        <p:spPr bwMode="auto">
          <a:xfrm>
            <a:off x="457200" y="1905000"/>
            <a:ext cx="1841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400">
              <a:latin typeface="Courier New" panose="02070309020205020404" pitchFamily="49" charset="0"/>
            </a:endParaRPr>
          </a:p>
        </p:txBody>
      </p:sp>
      <p:sp>
        <p:nvSpPr>
          <p:cNvPr id="24580" name="Text Box 4"/>
          <p:cNvSpPr txBox="1">
            <a:spLocks noChangeArrowheads="1"/>
          </p:cNvSpPr>
          <p:nvPr/>
        </p:nvSpPr>
        <p:spPr bwMode="auto">
          <a:xfrm>
            <a:off x="757238" y="1295400"/>
            <a:ext cx="7929562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package ch04.queues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class ArrayUnboundedQueue&lt;T&gt; implements QueueInterface&lt;T&gt;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protected final int DEFCAP = 100; // default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capacity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protected T[] elements;           // array that holds queue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elements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protected int origCap;            // original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capacity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protected int numElements = 0;    // number of elements in the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queue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protected int front = 0;          // index of front of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queue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protected int rear;               // index of rear of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queue</a:t>
            </a:r>
          </a:p>
          <a:p>
            <a:pPr eaLnBrk="1" hangingPunct="1"/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public </a:t>
            </a:r>
            <a:r>
              <a:rPr lang="en-US" altLang="en-US" sz="1400" b="1" dirty="0">
                <a:latin typeface="Courier New" panose="02070309020205020404" pitchFamily="49" charset="0"/>
              </a:rPr>
              <a:t>ArrayUnboundedQueue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()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>
                <a:latin typeface="Courier New" panose="02070309020205020404" pitchFamily="49" charset="0"/>
              </a:rPr>
              <a:t>elements = (T[]) new Object[DEFCAP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];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>
                <a:latin typeface="Courier New" panose="02070309020205020404" pitchFamily="49" charset="0"/>
              </a:rPr>
              <a:t>rear = DEFCAP - 1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>
                <a:latin typeface="Courier New" panose="02070309020205020404" pitchFamily="49" charset="0"/>
              </a:rPr>
              <a:t>origCap = DEFCAP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public ArrayUnboundedQueue(int origCap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)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>
                <a:latin typeface="Courier New" panose="02070309020205020404" pitchFamily="49" charset="0"/>
              </a:rPr>
              <a:t>elements = (T[]) new Object[origCap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];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>
                <a:latin typeface="Courier New" panose="02070309020205020404" pitchFamily="49" charset="0"/>
              </a:rPr>
              <a:t>rear = origCap - 1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this.origCap</a:t>
            </a:r>
            <a:r>
              <a:rPr lang="en-US" altLang="en-US" sz="1400" b="1" dirty="0">
                <a:latin typeface="Courier New" panose="02070309020205020404" pitchFamily="49" charset="0"/>
              </a:rPr>
              <a:t> = origCap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2066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Chapter 4: The Queue ADT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2900" y="1752600"/>
            <a:ext cx="84582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 smtClean="0"/>
              <a:t>4.1 – The Queue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 smtClean="0"/>
              <a:t>4.2 – The Queue Interface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 smtClean="0"/>
              <a:t>4.3 – Array-Based Queue Implementations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/>
              <a:t>4</a:t>
            </a:r>
            <a:r>
              <a:rPr lang="en-US" altLang="en-US" sz="2800" dirty="0" smtClean="0"/>
              <a:t>.4 – An Interactive Test Driver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/>
              <a:t>4</a:t>
            </a:r>
            <a:r>
              <a:rPr lang="en-US" altLang="en-US" sz="2800" dirty="0" smtClean="0"/>
              <a:t>.5 – </a:t>
            </a:r>
            <a:r>
              <a:rPr lang="en-US" altLang="en-US" sz="2800" dirty="0"/>
              <a:t>L</a:t>
            </a:r>
            <a:r>
              <a:rPr lang="en-US" altLang="en-US" sz="2800" dirty="0" smtClean="0"/>
              <a:t>ink-Based </a:t>
            </a:r>
            <a:r>
              <a:rPr lang="en-US" altLang="en-US" sz="2800" dirty="0"/>
              <a:t>Queue </a:t>
            </a:r>
            <a:r>
              <a:rPr lang="en-US" altLang="en-US" sz="2800" dirty="0" smtClean="0"/>
              <a:t>Implementations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/>
              <a:t>4</a:t>
            </a:r>
            <a:r>
              <a:rPr lang="en-US" altLang="en-US" sz="2800" dirty="0" smtClean="0"/>
              <a:t>.6 – Application: Palindromes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/>
              <a:t>4</a:t>
            </a:r>
            <a:r>
              <a:rPr lang="en-US" altLang="en-US" sz="2800" dirty="0" smtClean="0"/>
              <a:t>.7 – Queue Variations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/>
              <a:t>4.8 – </a:t>
            </a:r>
            <a:r>
              <a:rPr lang="en-US" altLang="en-US" sz="2800" dirty="0" smtClean="0"/>
              <a:t>Application</a:t>
            </a:r>
            <a:r>
              <a:rPr lang="en-US" altLang="en-US" sz="2800" dirty="0"/>
              <a:t>: Average Waiting </a:t>
            </a:r>
            <a:r>
              <a:rPr lang="en-US" altLang="en-US" sz="2800" dirty="0" smtClean="0"/>
              <a:t>Time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/>
              <a:t>4.9 – </a:t>
            </a:r>
            <a:r>
              <a:rPr lang="en-US" altLang="en-US" sz="2800" dirty="0" smtClean="0"/>
              <a:t>Concurrency</a:t>
            </a:r>
            <a:r>
              <a:rPr lang="en-US" altLang="en-US" sz="2800" dirty="0"/>
              <a:t>, Interference, </a:t>
            </a:r>
            <a:r>
              <a:rPr lang="en-US" altLang="en-US" sz="2800" dirty="0" smtClean="0"/>
              <a:t>and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 smtClean="0"/>
              <a:t>		Synchronization</a:t>
            </a:r>
            <a:endParaRPr lang="en-US" altLang="en-US" sz="2800" dirty="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dirty="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dirty="0" smtClean="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dirty="0" smtClean="0"/>
          </a:p>
          <a:p>
            <a:pPr eaLnBrk="1" hangingPunct="1">
              <a:lnSpc>
                <a:spcPct val="90000"/>
              </a:lnSpc>
            </a:pPr>
            <a:endParaRPr lang="en-US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168381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The enlarge operation</a:t>
            </a:r>
          </a:p>
        </p:txBody>
      </p:sp>
      <p:sp>
        <p:nvSpPr>
          <p:cNvPr id="25603" name="Text Box 3"/>
          <p:cNvSpPr txBox="1">
            <a:spLocks noChangeArrowheads="1"/>
          </p:cNvSpPr>
          <p:nvPr/>
        </p:nvSpPr>
        <p:spPr bwMode="auto">
          <a:xfrm>
            <a:off x="609600" y="2057400"/>
            <a:ext cx="1841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400">
              <a:latin typeface="Courier New" panose="02070309020205020404" pitchFamily="49" charset="0"/>
            </a:endParaRPr>
          </a:p>
        </p:txBody>
      </p:sp>
      <p:sp>
        <p:nvSpPr>
          <p:cNvPr id="25604" name="Text Box 4"/>
          <p:cNvSpPr txBox="1">
            <a:spLocks noChangeArrowheads="1"/>
          </p:cNvSpPr>
          <p:nvPr/>
        </p:nvSpPr>
        <p:spPr bwMode="auto">
          <a:xfrm>
            <a:off x="809625" y="1752600"/>
            <a:ext cx="7594600" cy="440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private void enlarge()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Increments the capacity of the queue by an amount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equal to the original capacity.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// create the larger array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T[] larger = (T[]) new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Object[</a:t>
            </a:r>
            <a:r>
              <a:rPr lang="en-US" altLang="en-US" sz="1400" b="1" dirty="0" err="1" smtClean="0">
                <a:latin typeface="Courier New" panose="02070309020205020404" pitchFamily="49" charset="0"/>
              </a:rPr>
              <a:t>elements.length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 </a:t>
            </a:r>
            <a:r>
              <a:rPr lang="en-US" altLang="en-US" sz="1400" b="1" dirty="0">
                <a:latin typeface="Courier New" panose="02070309020205020404" pitchFamily="49" charset="0"/>
              </a:rPr>
              <a:t>+ origCap];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// copy the contents from the smaller array into the larger array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int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currSmaller</a:t>
            </a:r>
            <a:r>
              <a:rPr lang="en-US" altLang="en-US" sz="1400" b="1" dirty="0">
                <a:latin typeface="Courier New" panose="02070309020205020404" pitchFamily="49" charset="0"/>
              </a:rPr>
              <a:t> = front;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for (int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currLarger</a:t>
            </a:r>
            <a:r>
              <a:rPr lang="en-US" altLang="en-US" sz="1400" b="1" dirty="0">
                <a:latin typeface="Courier New" panose="02070309020205020404" pitchFamily="49" charset="0"/>
              </a:rPr>
              <a:t> = 0;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currLarger</a:t>
            </a:r>
            <a:r>
              <a:rPr lang="en-US" altLang="en-US" sz="1400" b="1" dirty="0">
                <a:latin typeface="Courier New" panose="02070309020205020404" pitchFamily="49" charset="0"/>
              </a:rPr>
              <a:t> &lt; numElements;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currLarger</a:t>
            </a:r>
            <a:r>
              <a:rPr lang="en-US" altLang="en-US" sz="1400" b="1" dirty="0">
                <a:latin typeface="Courier New" panose="02070309020205020404" pitchFamily="49" charset="0"/>
              </a:rPr>
              <a:t>++)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  larger[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currLarger</a:t>
            </a:r>
            <a:r>
              <a:rPr lang="en-US" altLang="en-US" sz="1400" b="1" dirty="0">
                <a:latin typeface="Courier New" panose="02070309020205020404" pitchFamily="49" charset="0"/>
              </a:rPr>
              <a:t>] =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elements[</a:t>
            </a:r>
            <a:r>
              <a:rPr lang="en-US" altLang="en-US" sz="1400" b="1" dirty="0" err="1" smtClean="0">
                <a:latin typeface="Courier New" panose="02070309020205020404" pitchFamily="49" charset="0"/>
              </a:rPr>
              <a:t>currSmaller</a:t>
            </a:r>
            <a:r>
              <a:rPr lang="en-US" altLang="en-US" sz="1400" b="1" dirty="0">
                <a:latin typeface="Courier New" panose="02070309020205020404" pitchFamily="49" charset="0"/>
              </a:rPr>
              <a:t>];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currSmaller</a:t>
            </a:r>
            <a:r>
              <a:rPr lang="en-US" altLang="en-US" sz="1400" b="1" dirty="0">
                <a:latin typeface="Courier New" panose="02070309020205020404" pitchFamily="49" charset="0"/>
              </a:rPr>
              <a:t> = (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currSmaller</a:t>
            </a:r>
            <a:r>
              <a:rPr lang="en-US" altLang="en-US" sz="1400" b="1" dirty="0">
                <a:latin typeface="Courier New" panose="02070309020205020404" pitchFamily="49" charset="0"/>
              </a:rPr>
              <a:t> + 1) % </a:t>
            </a:r>
            <a:r>
              <a:rPr lang="en-US" altLang="en-US" sz="1400" b="1" dirty="0" err="1" smtClean="0">
                <a:latin typeface="Courier New" panose="02070309020205020404" pitchFamily="49" charset="0"/>
              </a:rPr>
              <a:t>elements.length</a:t>
            </a:r>
            <a:r>
              <a:rPr lang="en-US" altLang="en-US" sz="1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s-ES_tradnl" altLang="en-US" sz="1400" b="1" dirty="0">
                <a:latin typeface="Courier New" panose="02070309020205020404" pitchFamily="49" charset="0"/>
              </a:rPr>
              <a:t>}</a:t>
            </a:r>
          </a:p>
          <a:p>
            <a:pPr eaLnBrk="1" hangingPunct="1"/>
            <a:r>
              <a:rPr lang="es-ES_tradnl" altLang="en-US" sz="1400" b="1" dirty="0">
                <a:latin typeface="Courier New" panose="02070309020205020404" pitchFamily="49" charset="0"/>
              </a:rPr>
              <a:t>    </a:t>
            </a:r>
          </a:p>
          <a:p>
            <a:pPr eaLnBrk="1" hangingPunct="1"/>
            <a:r>
              <a:rPr lang="es-ES_tradnl" altLang="en-US" sz="1400" b="1" dirty="0">
                <a:latin typeface="Courier New" panose="02070309020205020404" pitchFamily="49" charset="0"/>
              </a:rPr>
              <a:t>    // </a:t>
            </a:r>
            <a:r>
              <a:rPr lang="es-ES_tradnl" altLang="en-US" sz="1400" b="1" dirty="0" err="1">
                <a:latin typeface="Courier New" panose="02070309020205020404" pitchFamily="49" charset="0"/>
              </a:rPr>
              <a:t>update</a:t>
            </a:r>
            <a:r>
              <a:rPr lang="es-ES_tradnl" altLang="en-US" sz="1400" b="1" dirty="0">
                <a:latin typeface="Courier New" panose="02070309020205020404" pitchFamily="49" charset="0"/>
              </a:rPr>
              <a:t> </a:t>
            </a:r>
            <a:r>
              <a:rPr lang="es-ES_tradnl" altLang="en-US" sz="1400" b="1" dirty="0" err="1">
                <a:latin typeface="Courier New" panose="02070309020205020404" pitchFamily="49" charset="0"/>
              </a:rPr>
              <a:t>instance</a:t>
            </a:r>
            <a:r>
              <a:rPr lang="es-ES_tradnl" altLang="en-US" sz="1400" b="1" dirty="0">
                <a:latin typeface="Courier New" panose="02070309020205020404" pitchFamily="49" charset="0"/>
              </a:rPr>
              <a:t> variables</a:t>
            </a:r>
          </a:p>
          <a:p>
            <a:pPr eaLnBrk="1" hangingPunct="1"/>
            <a:r>
              <a:rPr lang="es-ES_tradnl" altLang="en-US" sz="1400" b="1" dirty="0">
                <a:latin typeface="Courier New" panose="02070309020205020404" pitchFamily="49" charset="0"/>
              </a:rPr>
              <a:t>    </a:t>
            </a:r>
            <a:r>
              <a:rPr lang="es-ES_tradnl" altLang="en-US" sz="1400" b="1" dirty="0" err="1" smtClean="0">
                <a:latin typeface="Courier New" panose="02070309020205020404" pitchFamily="49" charset="0"/>
              </a:rPr>
              <a:t>elements</a:t>
            </a:r>
            <a:r>
              <a:rPr lang="es-ES_tradnl" altLang="en-US" sz="1400" b="1" dirty="0" smtClean="0">
                <a:latin typeface="Courier New" panose="02070309020205020404" pitchFamily="49" charset="0"/>
              </a:rPr>
              <a:t> </a:t>
            </a:r>
            <a:r>
              <a:rPr lang="es-ES_tradnl" altLang="en-US" sz="1400" b="1" dirty="0">
                <a:latin typeface="Courier New" panose="02070309020205020404" pitchFamily="49" charset="0"/>
              </a:rPr>
              <a:t>= </a:t>
            </a:r>
            <a:r>
              <a:rPr lang="es-ES_tradnl" altLang="en-US" sz="1400" b="1" dirty="0" err="1">
                <a:latin typeface="Courier New" panose="02070309020205020404" pitchFamily="49" charset="0"/>
              </a:rPr>
              <a:t>larger</a:t>
            </a:r>
            <a:r>
              <a:rPr lang="es-ES_tradnl" altLang="en-US" sz="1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s-ES_tradnl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>
                <a:latin typeface="Courier New" panose="02070309020205020404" pitchFamily="49" charset="0"/>
              </a:rPr>
              <a:t>front = 0;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rear = numElements - 1;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3982738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The enqueue operation</a:t>
            </a:r>
          </a:p>
        </p:txBody>
      </p:sp>
      <p:sp>
        <p:nvSpPr>
          <p:cNvPr id="26627" name="Text Box 3"/>
          <p:cNvSpPr txBox="1">
            <a:spLocks noChangeArrowheads="1"/>
          </p:cNvSpPr>
          <p:nvPr/>
        </p:nvSpPr>
        <p:spPr bwMode="auto">
          <a:xfrm>
            <a:off x="609600" y="2057400"/>
            <a:ext cx="1841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400">
              <a:latin typeface="Courier New" panose="02070309020205020404" pitchFamily="49" charset="0"/>
            </a:endParaRPr>
          </a:p>
        </p:txBody>
      </p:sp>
      <p:sp>
        <p:nvSpPr>
          <p:cNvPr id="26628" name="Text Box 4"/>
          <p:cNvSpPr txBox="1">
            <a:spLocks noChangeArrowheads="1"/>
          </p:cNvSpPr>
          <p:nvPr/>
        </p:nvSpPr>
        <p:spPr bwMode="auto">
          <a:xfrm>
            <a:off x="914400" y="2133600"/>
            <a:ext cx="4910138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public void enqueue(T element)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Adds element to the rear of this queue.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 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u="sng" dirty="0">
                <a:latin typeface="Courier New" panose="02070309020205020404" pitchFamily="49" charset="0"/>
              </a:rPr>
              <a:t>if (numElements == </a:t>
            </a:r>
            <a:r>
              <a:rPr lang="en-US" altLang="en-US" sz="1400" b="1" u="sng" dirty="0" err="1" smtClean="0">
                <a:latin typeface="Courier New" panose="02070309020205020404" pitchFamily="49" charset="0"/>
              </a:rPr>
              <a:t>elements.length</a:t>
            </a:r>
            <a:r>
              <a:rPr lang="en-US" altLang="en-US" sz="1400" b="1" u="sng" dirty="0">
                <a:latin typeface="Courier New" panose="02070309020205020404" pitchFamily="49" charset="0"/>
              </a:rPr>
              <a:t>) 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  </a:t>
            </a:r>
            <a:r>
              <a:rPr lang="en-US" altLang="en-US" sz="1400" b="1" u="sng" dirty="0">
                <a:latin typeface="Courier New" panose="02070309020205020404" pitchFamily="49" charset="0"/>
              </a:rPr>
              <a:t>enlarge();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rear = (rear + 1) % </a:t>
            </a:r>
            <a:r>
              <a:rPr lang="en-US" altLang="en-US" sz="1400" b="1" dirty="0" err="1" smtClean="0">
                <a:latin typeface="Courier New" panose="02070309020205020404" pitchFamily="49" charset="0"/>
              </a:rPr>
              <a:t>elements.length</a:t>
            </a:r>
            <a:r>
              <a:rPr lang="en-US" altLang="en-US" sz="1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elements[rear</a:t>
            </a:r>
            <a:r>
              <a:rPr lang="en-US" altLang="en-US" sz="1400" b="1" dirty="0">
                <a:latin typeface="Courier New" panose="02070309020205020404" pitchFamily="49" charset="0"/>
              </a:rPr>
              <a:t>] = element;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numElements = numElements + 1;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 </a:t>
            </a:r>
          </a:p>
        </p:txBody>
      </p:sp>
    </p:spTree>
    <p:extLst>
      <p:ext uri="{BB962C8B-B14F-4D97-AF65-F5344CB8AC3E}">
        <p14:creationId xmlns:p14="http://schemas.microsoft.com/office/powerpoint/2010/main" val="2322670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4.4 An Interactive Test Driver</a:t>
            </a:r>
            <a:endParaRPr lang="en-US" altLang="en-US" sz="4000" dirty="0" smtClean="0"/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 smtClean="0"/>
              <a:t>Act </a:t>
            </a:r>
            <a:r>
              <a:rPr lang="en-US" altLang="en-US" sz="2800" dirty="0"/>
              <a:t>as an example use of the </a:t>
            </a:r>
            <a:r>
              <a:rPr lang="en-US" alt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ArrayBoundedQueue</a:t>
            </a:r>
            <a:r>
              <a:rPr lang="en-US" altLang="en-US" sz="2800" dirty="0" smtClean="0"/>
              <a:t>  class</a:t>
            </a:r>
          </a:p>
          <a:p>
            <a:pPr eaLnBrk="1" hangingPunct="1"/>
            <a:r>
              <a:rPr lang="en-US" altLang="en-US" sz="2800" dirty="0"/>
              <a:t>C</a:t>
            </a:r>
            <a:r>
              <a:rPr lang="en-US" altLang="en-US" sz="2800" dirty="0" smtClean="0"/>
              <a:t>an be </a:t>
            </a:r>
            <a:r>
              <a:rPr lang="en-US" altLang="en-US" sz="2800" dirty="0"/>
              <a:t>used by students to </a:t>
            </a:r>
            <a:r>
              <a:rPr lang="en-US" altLang="en-US" sz="2800" dirty="0" smtClean="0"/>
              <a:t>experiment </a:t>
            </a:r>
            <a:r>
              <a:rPr lang="en-US" altLang="en-US" sz="2800" dirty="0"/>
              <a:t>and learn about the Queue ADT and the relationships among its exported </a:t>
            </a:r>
            <a:r>
              <a:rPr lang="en-US" altLang="en-US" sz="2800" dirty="0" smtClean="0"/>
              <a:t>methods </a:t>
            </a:r>
            <a:endParaRPr lang="en-US" altLang="en-US" sz="2800" dirty="0"/>
          </a:p>
          <a:p>
            <a:pPr eaLnBrk="1" hangingPunct="1"/>
            <a:r>
              <a:rPr lang="en-US" altLang="en-US" sz="2800" dirty="0" smtClean="0"/>
              <a:t>Will </a:t>
            </a:r>
            <a:r>
              <a:rPr lang="en-US" altLang="en-US" sz="2800" dirty="0"/>
              <a:t>use elements of type </a:t>
            </a:r>
            <a:r>
              <a:rPr lang="en-US" alt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altLang="en-US" sz="2800" dirty="0" smtClean="0"/>
              <a:t>  </a:t>
            </a:r>
            <a:r>
              <a:rPr lang="en-US" altLang="en-US" sz="2800" dirty="0"/>
              <a:t>to be stored and retrieved from the </a:t>
            </a:r>
            <a:r>
              <a:rPr lang="en-US" altLang="en-US" sz="2800" dirty="0" smtClean="0"/>
              <a:t>ADT</a:t>
            </a:r>
            <a:endParaRPr lang="en-US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96564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sz="4000" dirty="0" smtClean="0"/>
              <a:t>The General Approach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Prompt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for, read, and display test name 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Determine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which constructor to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Obtain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needed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nstantiate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 new instance of the ADT 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(testing continues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Display a menu of operation choices,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one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choice for each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method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exported by the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ADT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plus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 “stop testing”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choice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Get the user’s choice and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obtain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any needed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Perform the chosen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operation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if an exception is thrown, catch it and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report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its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message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if a value is returned, report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0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Instructors can now walk through the code contained in </a:t>
            </a:r>
            <a:r>
              <a:rPr lang="en-US" alt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ITDArrayBoundedQueue.java</a:t>
            </a:r>
            <a:r>
              <a:rPr lang="en-US" altLang="en-US" sz="2800" dirty="0" smtClean="0"/>
              <a:t> </a:t>
            </a:r>
            <a:r>
              <a:rPr lang="en-US" altLang="en-US" sz="2800" dirty="0"/>
              <a:t>found in the </a:t>
            </a:r>
            <a:r>
              <a:rPr lang="en-US" alt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ch04.queues</a:t>
            </a:r>
            <a:r>
              <a:rPr lang="en-US" altLang="en-US" sz="2800" dirty="0" smtClean="0"/>
              <a:t> </a:t>
            </a:r>
            <a:r>
              <a:rPr lang="en-US" altLang="en-US" sz="2800" dirty="0"/>
              <a:t>package and </a:t>
            </a:r>
            <a:r>
              <a:rPr lang="en-US" altLang="en-US" sz="2800" dirty="0" smtClean="0"/>
              <a:t>demonstrate </a:t>
            </a:r>
            <a:r>
              <a:rPr lang="en-US" altLang="en-US" sz="2800" dirty="0"/>
              <a:t>the running program.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8992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4.5 Link-Based Queue Implementations</a:t>
            </a:r>
            <a:endParaRPr lang="en-US" altLang="en-US" sz="4000" dirty="0" smtClean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 smtClean="0"/>
              <a:t>In this section we develop a link-based </a:t>
            </a:r>
            <a:r>
              <a:rPr lang="en-US" altLang="en-US" sz="2800" dirty="0" smtClean="0"/>
              <a:t>implementation </a:t>
            </a:r>
            <a:r>
              <a:rPr lang="en-US" altLang="en-US" sz="2800" dirty="0" smtClean="0"/>
              <a:t>of </a:t>
            </a:r>
            <a:r>
              <a:rPr lang="en-US" altLang="en-US" sz="2800" dirty="0" smtClean="0"/>
              <a:t>an unbounded queue, </a:t>
            </a:r>
            <a:r>
              <a:rPr lang="en-US" altLang="en-US" sz="2800" dirty="0" smtClean="0"/>
              <a:t>and discuss a second link-based approach.</a:t>
            </a:r>
          </a:p>
          <a:p>
            <a:pPr eaLnBrk="1" hangingPunct="1"/>
            <a:r>
              <a:rPr lang="en-US" altLang="en-US" sz="2800" dirty="0" smtClean="0"/>
              <a:t>For nodes we use the same </a:t>
            </a:r>
            <a:r>
              <a:rPr lang="en-US" altLang="en-US" sz="2800" dirty="0" smtClean="0">
                <a:latin typeface="Courier New" panose="02070309020205020404" pitchFamily="49" charset="0"/>
              </a:rPr>
              <a:t>LLNode</a:t>
            </a:r>
            <a:r>
              <a:rPr lang="en-US" altLang="en-US" sz="2800" dirty="0" smtClean="0"/>
              <a:t> class we used for the linked implementation of stacks.</a:t>
            </a:r>
          </a:p>
          <a:p>
            <a:pPr eaLnBrk="1" hangingPunct="1"/>
            <a:r>
              <a:rPr lang="en-US" altLang="en-US" sz="2800" dirty="0" smtClean="0"/>
              <a:t>After discussing the link-based approaches we compare all of our queue implementation approaches.</a:t>
            </a:r>
          </a:p>
        </p:txBody>
      </p:sp>
    </p:spTree>
    <p:extLst>
      <p:ext uri="{BB962C8B-B14F-4D97-AF65-F5344CB8AC3E}">
        <p14:creationId xmlns:p14="http://schemas.microsoft.com/office/powerpoint/2010/main" val="2826685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The </a:t>
            </a:r>
            <a:r>
              <a:rPr lang="en-US" altLang="en-US" sz="4000" dirty="0" smtClean="0"/>
              <a:t>LinkedQueue </a:t>
            </a:r>
            <a:r>
              <a:rPr lang="en-US" altLang="en-US" sz="4000" dirty="0" smtClean="0"/>
              <a:t>Class</a:t>
            </a:r>
          </a:p>
        </p:txBody>
      </p:sp>
      <p:sp>
        <p:nvSpPr>
          <p:cNvPr id="43011" name="Text Box 3"/>
          <p:cNvSpPr txBox="1">
            <a:spLocks noChangeArrowheads="1"/>
          </p:cNvSpPr>
          <p:nvPr/>
        </p:nvSpPr>
        <p:spPr bwMode="auto">
          <a:xfrm>
            <a:off x="457200" y="1219200"/>
            <a:ext cx="7917552" cy="3108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package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ch04.queues;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import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support.LLNode</a:t>
            </a:r>
            <a:r>
              <a:rPr lang="en-US" altLang="en-US" sz="1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class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LinkedQueue&lt;T</a:t>
            </a:r>
            <a:r>
              <a:rPr lang="en-US" altLang="en-US" sz="1400" b="1" dirty="0">
                <a:latin typeface="Courier New" panose="02070309020205020404" pitchFamily="49" charset="0"/>
              </a:rPr>
              <a:t>&gt; implements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QueueInterface&lt;T</a:t>
            </a:r>
            <a:r>
              <a:rPr lang="en-US" altLang="en-US" sz="1400" b="1" dirty="0">
                <a:latin typeface="Courier New" panose="02070309020205020404" pitchFamily="49" charset="0"/>
              </a:rPr>
              <a:t>&gt;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protected LLNode&lt;T&gt; front;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  // </a:t>
            </a:r>
            <a:r>
              <a:rPr lang="en-US" altLang="en-US" sz="1400" b="1" dirty="0">
                <a:latin typeface="Courier New" panose="02070309020205020404" pitchFamily="49" charset="0"/>
              </a:rPr>
              <a:t>reference to the front of this queue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protected LLNode&lt;T&gt; rear; 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  // </a:t>
            </a:r>
            <a:r>
              <a:rPr lang="en-US" altLang="en-US" sz="1400" b="1" dirty="0">
                <a:latin typeface="Courier New" panose="02070309020205020404" pitchFamily="49" charset="0"/>
              </a:rPr>
              <a:t>reference to the rear of this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queue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 protected int numElements = 0; // number of elements in this queue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public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LinkedQueue</a:t>
            </a:r>
            <a:r>
              <a:rPr lang="en-US" altLang="en-US" sz="1400" b="1" dirty="0">
                <a:latin typeface="Courier New" panose="02070309020205020404" pitchFamily="49" charset="0"/>
              </a:rPr>
              <a:t>()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front = null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 rear </a:t>
            </a:r>
            <a:r>
              <a:rPr lang="en-US" altLang="en-US" sz="1400" b="1" dirty="0">
                <a:latin typeface="Courier New" panose="02070309020205020404" pitchFamily="49" charset="0"/>
              </a:rPr>
              <a:t>= null;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. . .</a:t>
            </a:r>
          </a:p>
        </p:txBody>
      </p:sp>
      <p:pic>
        <p:nvPicPr>
          <p:cNvPr id="43012" name="Picture 4" descr="37461_CH05_FIG0508"/>
          <p:cNvPicPr>
            <a:picLocks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0600" y="4648200"/>
            <a:ext cx="6597994" cy="1380908"/>
          </a:xfrm>
          <a:noFill/>
        </p:spPr>
      </p:pic>
    </p:spTree>
    <p:extLst>
      <p:ext uri="{BB962C8B-B14F-4D97-AF65-F5344CB8AC3E}">
        <p14:creationId xmlns:p14="http://schemas.microsoft.com/office/powerpoint/2010/main" val="283538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The enqueue operation</a:t>
            </a:r>
          </a:p>
        </p:txBody>
      </p:sp>
      <p:sp>
        <p:nvSpPr>
          <p:cNvPr id="44035" name="Text Box 3"/>
          <p:cNvSpPr txBox="1">
            <a:spLocks noChangeArrowheads="1"/>
          </p:cNvSpPr>
          <p:nvPr/>
        </p:nvSpPr>
        <p:spPr bwMode="auto">
          <a:xfrm>
            <a:off x="457200" y="1173163"/>
            <a:ext cx="7263527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1" dirty="0">
                <a:latin typeface="Courier New" panose="02070309020205020404" pitchFamily="49" charset="0"/>
              </a:rPr>
              <a:t>Enqueue (element)</a:t>
            </a:r>
          </a:p>
          <a:p>
            <a:pPr eaLnBrk="1" hangingPunct="1"/>
            <a:endParaRPr lang="en-US" altLang="en-US" dirty="0">
              <a:latin typeface="Courier New" panose="02070309020205020404" pitchFamily="49" charset="0"/>
            </a:endParaRPr>
          </a:p>
          <a:p>
            <a:pPr lvl="1" eaLnBrk="1" hangingPunct="1"/>
            <a:r>
              <a:rPr lang="en-US" altLang="en-US" dirty="0">
                <a:latin typeface="Courier New" panose="02070309020205020404" pitchFamily="49" charset="0"/>
              </a:rPr>
              <a:t>1. Create a node for the new element</a:t>
            </a:r>
          </a:p>
          <a:p>
            <a:pPr lvl="1" eaLnBrk="1" hangingPunct="1"/>
            <a:r>
              <a:rPr lang="en-US" altLang="en-US" dirty="0">
                <a:latin typeface="Courier New" panose="02070309020205020404" pitchFamily="49" charset="0"/>
              </a:rPr>
              <a:t>2. </a:t>
            </a:r>
            <a:r>
              <a:rPr lang="en-US" altLang="en-US" dirty="0" smtClean="0">
                <a:latin typeface="Courier New" panose="02070309020205020404" pitchFamily="49" charset="0"/>
              </a:rPr>
              <a:t>Add </a:t>
            </a:r>
            <a:r>
              <a:rPr lang="en-US" altLang="en-US" dirty="0">
                <a:latin typeface="Courier New" panose="02070309020205020404" pitchFamily="49" charset="0"/>
              </a:rPr>
              <a:t>the new node at the rear of the queue</a:t>
            </a:r>
          </a:p>
          <a:p>
            <a:pPr lvl="1" eaLnBrk="1" hangingPunct="1"/>
            <a:r>
              <a:rPr lang="en-US" altLang="en-US" dirty="0">
                <a:latin typeface="Courier New" panose="02070309020205020404" pitchFamily="49" charset="0"/>
              </a:rPr>
              <a:t>3. Update the reference to the rear of the </a:t>
            </a:r>
            <a:r>
              <a:rPr lang="en-US" altLang="en-US" dirty="0" smtClean="0">
                <a:latin typeface="Courier New" panose="02070309020205020404" pitchFamily="49" charset="0"/>
              </a:rPr>
              <a:t>queue</a:t>
            </a:r>
          </a:p>
          <a:p>
            <a:pPr lvl="1" eaLnBrk="1" hangingPunct="1"/>
            <a:r>
              <a:rPr lang="en-US" altLang="en-US" dirty="0" smtClean="0">
                <a:latin typeface="Courier New" panose="02070309020205020404" pitchFamily="49" charset="0"/>
              </a:rPr>
              <a:t>4. Increment the number of elements</a:t>
            </a:r>
            <a:endParaRPr lang="en-US" altLang="en-US" dirty="0">
              <a:latin typeface="Courier New" panose="02070309020205020404" pitchFamily="49" charset="0"/>
            </a:endParaRPr>
          </a:p>
        </p:txBody>
      </p:sp>
      <p:pic>
        <p:nvPicPr>
          <p:cNvPr id="44036" name="Picture 6" descr="37461_CH05_FIG0510"/>
          <p:cNvPicPr>
            <a:picLocks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3400" y="3176588"/>
            <a:ext cx="7772400" cy="2644775"/>
          </a:xfrm>
          <a:noFill/>
        </p:spPr>
      </p:pic>
    </p:spTree>
    <p:extLst>
      <p:ext uri="{BB962C8B-B14F-4D97-AF65-F5344CB8AC3E}">
        <p14:creationId xmlns:p14="http://schemas.microsoft.com/office/powerpoint/2010/main" val="1198061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Code for the enqueue method</a:t>
            </a:r>
          </a:p>
        </p:txBody>
      </p:sp>
      <p:sp>
        <p:nvSpPr>
          <p:cNvPr id="45059" name="Text Box 3"/>
          <p:cNvSpPr txBox="1">
            <a:spLocks noChangeArrowheads="1"/>
          </p:cNvSpPr>
          <p:nvPr/>
        </p:nvSpPr>
        <p:spPr bwMode="auto">
          <a:xfrm>
            <a:off x="609600" y="2057400"/>
            <a:ext cx="1841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400">
              <a:latin typeface="Courier New" panose="02070309020205020404" pitchFamily="49" charset="0"/>
            </a:endParaRPr>
          </a:p>
        </p:txBody>
      </p:sp>
      <p:sp>
        <p:nvSpPr>
          <p:cNvPr id="45060" name="Text Box 4"/>
          <p:cNvSpPr txBox="1">
            <a:spLocks noChangeArrowheads="1"/>
          </p:cNvSpPr>
          <p:nvPr/>
        </p:nvSpPr>
        <p:spPr bwMode="auto">
          <a:xfrm>
            <a:off x="816162" y="1905000"/>
            <a:ext cx="5017720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void enqueue(T element)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Adds element to the rear of this queue.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LLNode&lt;T&gt;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newNode</a:t>
            </a:r>
            <a:r>
              <a:rPr lang="en-US" altLang="en-US" sz="1400" b="1" dirty="0">
                <a:latin typeface="Courier New" panose="02070309020205020404" pitchFamily="49" charset="0"/>
              </a:rPr>
              <a:t> = new LLNode&lt;T&gt;(element);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if (rear == null)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front =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newNode</a:t>
            </a:r>
            <a:r>
              <a:rPr lang="en-US" altLang="en-US" sz="1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else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rear.setLink</a:t>
            </a:r>
            <a:r>
              <a:rPr lang="en-US" altLang="en-US" sz="1400" b="1" dirty="0">
                <a:latin typeface="Courier New" panose="02070309020205020404" pitchFamily="49" charset="0"/>
              </a:rPr>
              <a:t>(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newNode</a:t>
            </a:r>
            <a:r>
              <a:rPr lang="en-US" altLang="en-US" sz="1400" b="1" dirty="0">
                <a:latin typeface="Courier New" panose="02070309020205020404" pitchFamily="49" charset="0"/>
              </a:rPr>
              <a:t>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rear =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newNode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 numElements++;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741821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The dequeue operation</a:t>
            </a:r>
          </a:p>
        </p:txBody>
      </p:sp>
      <p:sp>
        <p:nvSpPr>
          <p:cNvPr id="46083" name="Text Box 3"/>
          <p:cNvSpPr txBox="1">
            <a:spLocks noChangeArrowheads="1"/>
          </p:cNvSpPr>
          <p:nvPr/>
        </p:nvSpPr>
        <p:spPr bwMode="auto">
          <a:xfrm>
            <a:off x="457200" y="1173163"/>
            <a:ext cx="7677102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1" dirty="0">
                <a:latin typeface="Courier New" panose="02070309020205020404" pitchFamily="49" charset="0"/>
              </a:rPr>
              <a:t>Dequeue: returns Object</a:t>
            </a:r>
          </a:p>
          <a:p>
            <a:pPr eaLnBrk="1" hangingPunct="1"/>
            <a:endParaRPr lang="en-US" altLang="en-US" dirty="0">
              <a:latin typeface="Courier New" panose="02070309020205020404" pitchFamily="49" charset="0"/>
            </a:endParaRPr>
          </a:p>
          <a:p>
            <a:pPr lvl="1" eaLnBrk="1" hangingPunct="1"/>
            <a:r>
              <a:rPr lang="en-US" altLang="en-US" dirty="0">
                <a:latin typeface="Courier New" panose="02070309020205020404" pitchFamily="49" charset="0"/>
              </a:rPr>
              <a:t>1. Set element to the information in the front node</a:t>
            </a:r>
          </a:p>
          <a:p>
            <a:pPr lvl="1" eaLnBrk="1" hangingPunct="1"/>
            <a:r>
              <a:rPr lang="en-US" altLang="en-US" dirty="0">
                <a:latin typeface="Courier New" panose="02070309020205020404" pitchFamily="49" charset="0"/>
              </a:rPr>
              <a:t>2. Remove the front node from the queue</a:t>
            </a:r>
          </a:p>
          <a:p>
            <a:pPr lvl="1" eaLnBrk="1" hangingPunct="1"/>
            <a:r>
              <a:rPr lang="en-US" altLang="en-US" dirty="0" smtClean="0">
                <a:latin typeface="Courier New" panose="02070309020205020404" pitchFamily="49" charset="0"/>
              </a:rPr>
              <a:t>3. </a:t>
            </a:r>
            <a:r>
              <a:rPr lang="en-US" altLang="en-US" dirty="0">
                <a:latin typeface="Courier New" panose="02070309020205020404" pitchFamily="49" charset="0"/>
              </a:rPr>
              <a:t>if the queue is empty</a:t>
            </a:r>
          </a:p>
          <a:p>
            <a:pPr lvl="1" eaLnBrk="1" hangingPunct="1"/>
            <a:r>
              <a:rPr lang="en-US" altLang="en-US" dirty="0">
                <a:latin typeface="Courier New" panose="02070309020205020404" pitchFamily="49" charset="0"/>
              </a:rPr>
              <a:t>      Set the rear to </a:t>
            </a:r>
            <a:r>
              <a:rPr lang="en-US" altLang="en-US" dirty="0" smtClean="0">
                <a:latin typeface="Courier New" panose="02070309020205020404" pitchFamily="49" charset="0"/>
              </a:rPr>
              <a:t>null</a:t>
            </a:r>
          </a:p>
          <a:p>
            <a:pPr lvl="1" eaLnBrk="1" hangingPunct="1"/>
            <a:r>
              <a:rPr lang="en-US" altLang="en-US" dirty="0" smtClean="0">
                <a:latin typeface="Courier New" panose="02070309020205020404" pitchFamily="49" charset="0"/>
              </a:rPr>
              <a:t>4. Decrement the number of elements</a:t>
            </a:r>
            <a:endParaRPr lang="en-US" altLang="en-US" dirty="0">
              <a:latin typeface="Courier New" panose="02070309020205020404" pitchFamily="49" charset="0"/>
            </a:endParaRPr>
          </a:p>
          <a:p>
            <a:pPr lvl="1" eaLnBrk="1" hangingPunct="1"/>
            <a:r>
              <a:rPr lang="en-US" altLang="en-US" dirty="0" smtClean="0">
                <a:latin typeface="Courier New" panose="02070309020205020404" pitchFamily="49" charset="0"/>
              </a:rPr>
              <a:t>5. </a:t>
            </a:r>
            <a:r>
              <a:rPr lang="en-US" altLang="en-US" dirty="0">
                <a:latin typeface="Courier New" panose="02070309020205020404" pitchFamily="49" charset="0"/>
              </a:rPr>
              <a:t>return element</a:t>
            </a:r>
          </a:p>
        </p:txBody>
      </p:sp>
      <p:pic>
        <p:nvPicPr>
          <p:cNvPr id="46084" name="Picture 6" descr="37461_CH05_FIG0511"/>
          <p:cNvPicPr>
            <a:picLocks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62000" y="3886200"/>
            <a:ext cx="6515100" cy="2180273"/>
          </a:xfrm>
          <a:noFill/>
        </p:spPr>
      </p:pic>
    </p:spTree>
    <p:extLst>
      <p:ext uri="{BB962C8B-B14F-4D97-AF65-F5344CB8AC3E}">
        <p14:creationId xmlns:p14="http://schemas.microsoft.com/office/powerpoint/2010/main" val="355305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/>
              <a:t>4</a:t>
            </a:r>
            <a:r>
              <a:rPr lang="en-US" altLang="en-US" sz="4000" dirty="0" smtClean="0"/>
              <a:t>.1 The Queue</a:t>
            </a:r>
            <a:endParaRPr lang="en-US" altLang="en-US" sz="4000" dirty="0" smtClean="0"/>
          </a:p>
        </p:txBody>
      </p:sp>
      <p:sp>
        <p:nvSpPr>
          <p:cNvPr id="4099" name="Rectangle 10"/>
          <p:cNvSpPr>
            <a:spLocks noGrp="1" noChangeArrowheads="1"/>
          </p:cNvSpPr>
          <p:nvPr>
            <p:ph type="body" sz="half" idx="2"/>
          </p:nvPr>
        </p:nvSpPr>
        <p:spPr>
          <a:xfrm>
            <a:off x="457200" y="1447800"/>
            <a:ext cx="8229600" cy="127317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b="1" dirty="0" smtClean="0"/>
              <a:t>Queue  </a:t>
            </a:r>
            <a:r>
              <a:rPr lang="en-US" altLang="en-US" sz="2800" dirty="0" smtClean="0"/>
              <a:t>A structure in which elements are added to the rear and removed from the front; a “first in, first out” (FIFO) structure</a:t>
            </a:r>
          </a:p>
        </p:txBody>
      </p:sp>
      <p:sp>
        <p:nvSpPr>
          <p:cNvPr id="4100" name="Text Box 8"/>
          <p:cNvSpPr txBox="1">
            <a:spLocks noChangeArrowheads="1"/>
          </p:cNvSpPr>
          <p:nvPr/>
        </p:nvSpPr>
        <p:spPr bwMode="auto">
          <a:xfrm>
            <a:off x="822325" y="41513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pic>
        <p:nvPicPr>
          <p:cNvPr id="4101" name="Picture 12" descr="37461_CH05_FIG0501"/>
          <p:cNvPicPr>
            <a:picLocks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78013" y="3124200"/>
            <a:ext cx="5387975" cy="3257550"/>
          </a:xfrm>
          <a:noFill/>
        </p:spPr>
      </p:pic>
    </p:spTree>
    <p:extLst>
      <p:ext uri="{BB962C8B-B14F-4D97-AF65-F5344CB8AC3E}">
        <p14:creationId xmlns:p14="http://schemas.microsoft.com/office/powerpoint/2010/main" val="138955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Code for the dequeue method</a:t>
            </a:r>
          </a:p>
        </p:txBody>
      </p:sp>
      <p:sp>
        <p:nvSpPr>
          <p:cNvPr id="47107" name="Text Box 3"/>
          <p:cNvSpPr txBox="1">
            <a:spLocks noChangeArrowheads="1"/>
          </p:cNvSpPr>
          <p:nvPr/>
        </p:nvSpPr>
        <p:spPr bwMode="auto">
          <a:xfrm>
            <a:off x="609600" y="2057400"/>
            <a:ext cx="1841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400">
              <a:latin typeface="Courier New" panose="02070309020205020404" pitchFamily="49" charset="0"/>
            </a:endParaRPr>
          </a:p>
        </p:txBody>
      </p:sp>
      <p:sp>
        <p:nvSpPr>
          <p:cNvPr id="47108" name="Text Box 4"/>
          <p:cNvSpPr txBox="1">
            <a:spLocks noChangeArrowheads="1"/>
          </p:cNvSpPr>
          <p:nvPr/>
        </p:nvSpPr>
        <p:spPr bwMode="auto">
          <a:xfrm>
            <a:off x="793750" y="1752600"/>
            <a:ext cx="8239756" cy="3816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T dequeue()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Throws QueueUnderflowException if this queue is empty,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otherwise removes front element from this queue and returns it.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if (isEmpty())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throw new QueueUnderflowException("Dequeue attempted on empty queue.");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else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T element;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element =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front.getInfo</a:t>
            </a:r>
            <a:r>
              <a:rPr lang="en-US" altLang="en-US" sz="1400" b="1" dirty="0">
                <a:latin typeface="Courier New" panose="02070309020205020404" pitchFamily="49" charset="0"/>
              </a:rPr>
              <a:t>();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front =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front.getLink</a:t>
            </a:r>
            <a:r>
              <a:rPr lang="en-US" altLang="en-US" sz="1400" b="1" dirty="0">
                <a:latin typeface="Courier New" panose="02070309020205020404" pitchFamily="49" charset="0"/>
              </a:rPr>
              <a:t>();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if (front == null)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  rear = null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   numElements--;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return element;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}</a:t>
            </a:r>
            <a:r>
              <a:rPr lang="en-US" alt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1055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An Alternative Approach -</a:t>
            </a:r>
            <a:br>
              <a:rPr lang="en-US" altLang="en-US" sz="4000" smtClean="0"/>
            </a:br>
            <a:r>
              <a:rPr lang="en-US" altLang="en-US" sz="4000" smtClean="0"/>
              <a:t>A Circular Linked Queue</a:t>
            </a:r>
          </a:p>
        </p:txBody>
      </p:sp>
      <p:sp>
        <p:nvSpPr>
          <p:cNvPr id="48131" name="Text Box 4"/>
          <p:cNvSpPr txBox="1">
            <a:spLocks noChangeArrowheads="1"/>
          </p:cNvSpPr>
          <p:nvPr/>
        </p:nvSpPr>
        <p:spPr bwMode="auto">
          <a:xfrm>
            <a:off x="2574925" y="7985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pic>
        <p:nvPicPr>
          <p:cNvPr id="48132" name="Picture 6" descr="37461_CH05_FIG0512"/>
          <p:cNvPicPr>
            <a:picLocks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9600" y="2438400"/>
            <a:ext cx="8077200" cy="2509838"/>
          </a:xfrm>
          <a:noFill/>
        </p:spPr>
      </p:pic>
    </p:spTree>
    <p:extLst>
      <p:ext uri="{BB962C8B-B14F-4D97-AF65-F5344CB8AC3E}">
        <p14:creationId xmlns:p14="http://schemas.microsoft.com/office/powerpoint/2010/main" val="174569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Comparing Queue Implementations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400" dirty="0" smtClean="0"/>
              <a:t>Storage Size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 smtClean="0"/>
              <a:t>Array-based: takes the same amount of memory, no matter how many array slots are actually used, proportional to current capacity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 smtClean="0"/>
              <a:t>Link-based: takes space proportional to actual size of the queue (but each element requires more space than with array approach)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endParaRPr lang="en-US" altLang="en-US" sz="1000" dirty="0" smtClean="0"/>
          </a:p>
          <a:p>
            <a:pPr eaLnBrk="1" hangingPunct="1">
              <a:lnSpc>
                <a:spcPct val="80000"/>
              </a:lnSpc>
            </a:pPr>
            <a:r>
              <a:rPr lang="en-US" altLang="en-US" sz="2400" dirty="0" smtClean="0"/>
              <a:t>Operation efficiency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 smtClean="0"/>
              <a:t>All operations, for each approach, are O(1)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 smtClean="0"/>
              <a:t>Except for the Constructors: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1800" dirty="0" smtClean="0"/>
              <a:t>Array-based: O(N)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1800" dirty="0" smtClean="0"/>
              <a:t>Link-based:   O(1)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endParaRPr lang="en-US" altLang="en-US" sz="1000" dirty="0" smtClean="0"/>
          </a:p>
          <a:p>
            <a:pPr eaLnBrk="1" hangingPunct="1">
              <a:lnSpc>
                <a:spcPct val="80000"/>
              </a:lnSpc>
            </a:pPr>
            <a:r>
              <a:rPr lang="en-US" altLang="en-US" sz="2400" dirty="0" smtClean="0"/>
              <a:t>Special Case – For the </a:t>
            </a:r>
            <a:r>
              <a:rPr lang="en-US" altLang="en-US" sz="2400" dirty="0" smtClean="0">
                <a:latin typeface="Courier New" panose="02070309020205020404" pitchFamily="49" charset="0"/>
              </a:rPr>
              <a:t>ArrayUnboundedQueue</a:t>
            </a:r>
            <a:r>
              <a:rPr lang="en-US" altLang="en-US" sz="2400" dirty="0" smtClean="0"/>
              <a:t> </a:t>
            </a:r>
            <a:r>
              <a:rPr lang="en-US" altLang="en-US" sz="2400" dirty="0" smtClean="0"/>
              <a:t>the size “penalty” can be minimized but the </a:t>
            </a:r>
            <a:r>
              <a:rPr lang="en-US" altLang="en-US" sz="2400" dirty="0" smtClean="0">
                <a:latin typeface="Courier New" panose="02070309020205020404" pitchFamily="49" charset="0"/>
              </a:rPr>
              <a:t>enlarge</a:t>
            </a:r>
            <a:r>
              <a:rPr lang="en-US" altLang="en-US" sz="2400" dirty="0" smtClean="0"/>
              <a:t> method is O(N)</a:t>
            </a:r>
          </a:p>
        </p:txBody>
      </p:sp>
    </p:spTree>
    <p:extLst>
      <p:ext uri="{BB962C8B-B14F-4D97-AF65-F5344CB8AC3E}">
        <p14:creationId xmlns:p14="http://schemas.microsoft.com/office/powerpoint/2010/main" val="207128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Comparing Queue Implementations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295400"/>
            <a:ext cx="4464861" cy="487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810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4.6 </a:t>
            </a:r>
            <a:r>
              <a:rPr lang="en-US" altLang="en-US" sz="4000" dirty="0" smtClean="0"/>
              <a:t>Application: Palindromes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800600"/>
          </a:xfrm>
        </p:spPr>
        <p:txBody>
          <a:bodyPr/>
          <a:lstStyle/>
          <a:p>
            <a:pPr eaLnBrk="1" hangingPunct="1"/>
            <a:r>
              <a:rPr lang="en-US" altLang="en-US" sz="2800" dirty="0" smtClean="0"/>
              <a:t>Examples</a:t>
            </a:r>
          </a:p>
          <a:p>
            <a:pPr lvl="1" eaLnBrk="1" hangingPunct="1"/>
            <a:r>
              <a:rPr lang="en-US" altLang="en-US" sz="2400" dirty="0" smtClean="0"/>
              <a:t>A tribute to Teddy Roosevelt, who orchestrated the creation of the Panama Canal: </a:t>
            </a:r>
          </a:p>
          <a:p>
            <a:pPr lvl="2" eaLnBrk="1" hangingPunct="1"/>
            <a:r>
              <a:rPr lang="en-US" altLang="en-US" sz="2000" dirty="0" smtClean="0"/>
              <a:t>A man, a plan, a canal—Panama!</a:t>
            </a:r>
          </a:p>
          <a:p>
            <a:pPr lvl="1" eaLnBrk="1" hangingPunct="1"/>
            <a:endParaRPr lang="en-US" altLang="en-US" sz="800" dirty="0" smtClean="0"/>
          </a:p>
          <a:p>
            <a:pPr lvl="1" eaLnBrk="1" hangingPunct="1"/>
            <a:r>
              <a:rPr lang="en-US" altLang="en-US" sz="2400" dirty="0" smtClean="0"/>
              <a:t>Allegedly muttered by Napoleon Bonaparte upon his exile to the island of Elba: </a:t>
            </a:r>
          </a:p>
          <a:p>
            <a:pPr lvl="2" eaLnBrk="1" hangingPunct="1"/>
            <a:r>
              <a:rPr lang="en-US" altLang="en-US" sz="2000" dirty="0" smtClean="0"/>
              <a:t>Able was I ere, I saw Elba.</a:t>
            </a:r>
          </a:p>
          <a:p>
            <a:pPr eaLnBrk="1" hangingPunct="1"/>
            <a:endParaRPr lang="en-US" altLang="en-US" sz="900" dirty="0" smtClean="0"/>
          </a:p>
          <a:p>
            <a:pPr eaLnBrk="1" hangingPunct="1"/>
            <a:r>
              <a:rPr lang="en-US" altLang="en-US" sz="2800" dirty="0" smtClean="0"/>
              <a:t>Our goal is to write a program that identifies Palindromic strings</a:t>
            </a:r>
          </a:p>
          <a:p>
            <a:pPr lvl="1" eaLnBrk="1" hangingPunct="1"/>
            <a:r>
              <a:rPr lang="en-US" altLang="en-US" sz="2400" dirty="0" smtClean="0"/>
              <a:t>we ignore blanks, punctuation and the case of letters </a:t>
            </a:r>
          </a:p>
        </p:txBody>
      </p:sp>
    </p:spTree>
    <p:extLst>
      <p:ext uri="{BB962C8B-B14F-4D97-AF65-F5344CB8AC3E}">
        <p14:creationId xmlns:p14="http://schemas.microsoft.com/office/powerpoint/2010/main" val="1696874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The </a:t>
            </a:r>
            <a:r>
              <a:rPr lang="en-US" altLang="en-US" sz="4000" dirty="0" smtClean="0">
                <a:latin typeface="Courier New" panose="02070309020205020404" pitchFamily="49" charset="0"/>
              </a:rPr>
              <a:t>Palindrome</a:t>
            </a:r>
            <a:r>
              <a:rPr lang="en-US" altLang="en-US" sz="4000" dirty="0" smtClean="0"/>
              <a:t> </a:t>
            </a:r>
            <a:r>
              <a:rPr lang="en-US" altLang="en-US" sz="4000" dirty="0" smtClean="0"/>
              <a:t>Class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To help us identify palindromic strings we create a class called </a:t>
            </a:r>
            <a:r>
              <a:rPr lang="en-US" altLang="en-US" sz="2800" dirty="0" smtClean="0">
                <a:latin typeface="Courier New" panose="02070309020205020404" pitchFamily="49" charset="0"/>
              </a:rPr>
              <a:t>Palindrome</a:t>
            </a:r>
            <a:r>
              <a:rPr lang="en-US" altLang="en-US" sz="2800" dirty="0" smtClean="0"/>
              <a:t>, with a single exported static method </a:t>
            </a:r>
            <a:r>
              <a:rPr lang="en-US" altLang="en-US" sz="2800" dirty="0" smtClean="0">
                <a:latin typeface="Courier New" panose="02070309020205020404" pitchFamily="49" charset="0"/>
              </a:rPr>
              <a:t>test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>
                <a:latin typeface="Courier New" panose="02070309020205020404" pitchFamily="49" charset="0"/>
              </a:rPr>
              <a:t>test</a:t>
            </a:r>
            <a:r>
              <a:rPr lang="en-US" altLang="en-US" sz="2800" dirty="0" smtClean="0"/>
              <a:t> takes a candidate string argument and returns a boolean value indicating whether the string is a palindrome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Since </a:t>
            </a:r>
            <a:r>
              <a:rPr lang="en-US" altLang="en-US" sz="2800" dirty="0" smtClean="0">
                <a:latin typeface="Courier New" panose="02070309020205020404" pitchFamily="49" charset="0"/>
              </a:rPr>
              <a:t>test</a:t>
            </a:r>
            <a:r>
              <a:rPr lang="en-US" altLang="en-US" sz="2800" dirty="0" smtClean="0"/>
              <a:t> is static we invoke it using the name of the class rather than instantiating an </a:t>
            </a:r>
            <a:r>
              <a:rPr lang="en-US" altLang="en-US" sz="2800" dirty="0" smtClean="0"/>
              <a:t>object </a:t>
            </a:r>
            <a:r>
              <a:rPr lang="en-US" altLang="en-US" sz="2800" dirty="0" smtClean="0"/>
              <a:t>of the class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The </a:t>
            </a:r>
            <a:r>
              <a:rPr lang="en-US" altLang="en-US" sz="2800" dirty="0" smtClean="0">
                <a:latin typeface="Courier New" panose="02070309020205020404" pitchFamily="49" charset="0"/>
              </a:rPr>
              <a:t>test</a:t>
            </a:r>
            <a:r>
              <a:rPr lang="en-US" altLang="en-US" sz="2800" dirty="0" smtClean="0"/>
              <a:t> method uses both the stack and queue 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79663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pPr eaLnBrk="1" hangingPunct="1"/>
            <a:r>
              <a:rPr lang="en-US" altLang="en-US" smtClean="0"/>
              <a:t>The </a:t>
            </a:r>
            <a:r>
              <a:rPr lang="en-US" altLang="en-US" smtClean="0">
                <a:latin typeface="Courier New" panose="02070309020205020404" pitchFamily="49" charset="0"/>
              </a:rPr>
              <a:t>test</a:t>
            </a:r>
            <a:r>
              <a:rPr lang="en-US" altLang="en-US" smtClean="0"/>
              <a:t> method approach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5105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smtClean="0"/>
              <a:t>The </a:t>
            </a:r>
            <a:r>
              <a:rPr lang="en-US" altLang="en-US" sz="2400" smtClean="0">
                <a:latin typeface="Courier New" panose="02070309020205020404" pitchFamily="49" charset="0"/>
              </a:rPr>
              <a:t>test</a:t>
            </a:r>
            <a:r>
              <a:rPr lang="en-US" altLang="en-US" sz="2400" smtClean="0"/>
              <a:t> method creates a stack and a queue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smtClean="0"/>
              <a:t>It then repeatedly pushes each input letter onto the stack, and also enqueues the letter onto the queue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smtClean="0"/>
              <a:t>It discards any non-letter characters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smtClean="0"/>
              <a:t>To simplify comparison later, we push and enqueue only lowercase versions of the characters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smtClean="0"/>
              <a:t>After the characters of the candidate string have been processed, </a:t>
            </a:r>
            <a:r>
              <a:rPr lang="en-US" altLang="en-US" sz="2400" smtClean="0">
                <a:latin typeface="Courier New" panose="02070309020205020404" pitchFamily="49" charset="0"/>
              </a:rPr>
              <a:t>test</a:t>
            </a:r>
            <a:r>
              <a:rPr lang="en-US" altLang="en-US" sz="2400" smtClean="0"/>
              <a:t> repeatedly pops a letter from the stack and dequeues a letter from the queue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smtClean="0"/>
              <a:t>As long as these letters match each other the entire way through this process, we have a palindrome </a:t>
            </a:r>
          </a:p>
        </p:txBody>
      </p:sp>
    </p:spTree>
    <p:extLst>
      <p:ext uri="{BB962C8B-B14F-4D97-AF65-F5344CB8AC3E}">
        <p14:creationId xmlns:p14="http://schemas.microsoft.com/office/powerpoint/2010/main" val="2163434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pPr eaLnBrk="1" hangingPunct="1"/>
            <a:r>
              <a:rPr lang="en-US" altLang="en-US" sz="3600" smtClean="0"/>
              <a:t>Test for Palindrome (String candidate)</a:t>
            </a:r>
            <a:r>
              <a:rPr lang="en-US" altLang="en-US" sz="4000" smtClean="0"/>
              <a:t> </a:t>
            </a:r>
          </a:p>
        </p:txBody>
      </p:sp>
      <p:sp>
        <p:nvSpPr>
          <p:cNvPr id="30723" name="Text Box 4"/>
          <p:cNvSpPr txBox="1">
            <a:spLocks noChangeArrowheads="1"/>
          </p:cNvSpPr>
          <p:nvPr/>
        </p:nvSpPr>
        <p:spPr bwMode="auto">
          <a:xfrm>
            <a:off x="457200" y="1219200"/>
            <a:ext cx="6269038" cy="531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/>
              <a:t>Create a new stack</a:t>
            </a:r>
          </a:p>
          <a:p>
            <a:pPr eaLnBrk="1" hangingPunct="1"/>
            <a:r>
              <a:rPr lang="en-US" altLang="en-US" dirty="0"/>
              <a:t>Create a new queue</a:t>
            </a:r>
          </a:p>
          <a:p>
            <a:pPr eaLnBrk="1" hangingPunct="1"/>
            <a:endParaRPr lang="en-US" altLang="en-US" b="1" dirty="0"/>
          </a:p>
          <a:p>
            <a:pPr eaLnBrk="1" hangingPunct="1"/>
            <a:r>
              <a:rPr lang="en-US" altLang="en-US" b="1" dirty="0"/>
              <a:t>for</a:t>
            </a:r>
            <a:r>
              <a:rPr lang="en-US" altLang="en-US" dirty="0"/>
              <a:t> each character in candidate</a:t>
            </a:r>
          </a:p>
          <a:p>
            <a:pPr eaLnBrk="1" hangingPunct="1"/>
            <a:r>
              <a:rPr lang="en-US" altLang="en-US" dirty="0"/>
              <a:t>  </a:t>
            </a:r>
            <a:r>
              <a:rPr lang="en-US" altLang="en-US" b="1" dirty="0"/>
              <a:t>if</a:t>
            </a:r>
            <a:r>
              <a:rPr lang="en-US" altLang="en-US" dirty="0"/>
              <a:t> the character is a letter</a:t>
            </a:r>
          </a:p>
          <a:p>
            <a:pPr eaLnBrk="1" hangingPunct="1"/>
            <a:r>
              <a:rPr lang="en-US" altLang="en-US" dirty="0"/>
              <a:t>    Change the character to lowercase</a:t>
            </a:r>
          </a:p>
          <a:p>
            <a:pPr eaLnBrk="1" hangingPunct="1"/>
            <a:r>
              <a:rPr lang="en-US" altLang="en-US" dirty="0"/>
              <a:t>    Push the character onto the stack</a:t>
            </a:r>
          </a:p>
          <a:p>
            <a:pPr eaLnBrk="1" hangingPunct="1"/>
            <a:r>
              <a:rPr lang="en-US" altLang="en-US" dirty="0"/>
              <a:t>    Enqueue the character onto the queue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Set </a:t>
            </a:r>
            <a:r>
              <a:rPr lang="en-US" altLang="en-US" dirty="0" err="1"/>
              <a:t>stillPalindrome</a:t>
            </a:r>
            <a:r>
              <a:rPr lang="en-US" altLang="en-US" dirty="0"/>
              <a:t> to true</a:t>
            </a:r>
          </a:p>
          <a:p>
            <a:pPr eaLnBrk="1" hangingPunct="1"/>
            <a:endParaRPr lang="en-US" altLang="en-US" b="1" dirty="0"/>
          </a:p>
          <a:p>
            <a:pPr eaLnBrk="1" hangingPunct="1"/>
            <a:r>
              <a:rPr lang="en-US" altLang="en-US" b="1" dirty="0"/>
              <a:t>while</a:t>
            </a:r>
            <a:r>
              <a:rPr lang="en-US" altLang="en-US" dirty="0"/>
              <a:t> (there are still more characters in the structures </a:t>
            </a:r>
          </a:p>
          <a:p>
            <a:pPr eaLnBrk="1" hangingPunct="1"/>
            <a:r>
              <a:rPr lang="en-US" altLang="en-US" dirty="0"/>
              <a:t>       &amp;&amp; </a:t>
            </a:r>
            <a:r>
              <a:rPr lang="en-US" altLang="en-US" dirty="0" err="1"/>
              <a:t>stillPalindrome</a:t>
            </a:r>
            <a:r>
              <a:rPr lang="en-US" altLang="en-US" dirty="0"/>
              <a:t>)</a:t>
            </a:r>
          </a:p>
          <a:p>
            <a:pPr eaLnBrk="1" hangingPunct="1"/>
            <a:r>
              <a:rPr lang="en-US" altLang="en-US" dirty="0"/>
              <a:t>  Pop </a:t>
            </a:r>
            <a:r>
              <a:rPr lang="en-US" altLang="en-US" dirty="0" err="1" smtClean="0"/>
              <a:t>fromStack</a:t>
            </a:r>
            <a:r>
              <a:rPr lang="en-US" altLang="en-US" dirty="0" smtClean="0"/>
              <a:t> </a:t>
            </a:r>
            <a:r>
              <a:rPr lang="en-US" altLang="en-US" dirty="0"/>
              <a:t>from the stack</a:t>
            </a:r>
          </a:p>
          <a:p>
            <a:pPr eaLnBrk="1" hangingPunct="1"/>
            <a:r>
              <a:rPr lang="en-US" altLang="en-US" dirty="0"/>
              <a:t>  Dequeue </a:t>
            </a:r>
            <a:r>
              <a:rPr lang="en-US" altLang="en-US" dirty="0" err="1" smtClean="0"/>
              <a:t>fromQueue</a:t>
            </a:r>
            <a:r>
              <a:rPr lang="en-US" altLang="en-US" dirty="0" smtClean="0"/>
              <a:t> </a:t>
            </a:r>
            <a:r>
              <a:rPr lang="en-US" altLang="en-US" dirty="0"/>
              <a:t>from the queue</a:t>
            </a:r>
          </a:p>
          <a:p>
            <a:pPr eaLnBrk="1" hangingPunct="1"/>
            <a:r>
              <a:rPr lang="en-US" altLang="en-US" dirty="0"/>
              <a:t>  </a:t>
            </a:r>
            <a:r>
              <a:rPr lang="en-US" altLang="en-US" b="1" dirty="0"/>
              <a:t>if</a:t>
            </a:r>
            <a:r>
              <a:rPr lang="en-US" altLang="en-US" dirty="0"/>
              <a:t> </a:t>
            </a:r>
            <a:r>
              <a:rPr lang="en-US" altLang="en-US" dirty="0" smtClean="0"/>
              <a:t>(</a:t>
            </a:r>
            <a:r>
              <a:rPr lang="en-US" altLang="en-US" dirty="0" err="1" smtClean="0"/>
              <a:t>fromStack</a:t>
            </a:r>
            <a:r>
              <a:rPr lang="en-US" altLang="en-US" dirty="0" smtClean="0"/>
              <a:t> </a:t>
            </a:r>
            <a:r>
              <a:rPr lang="en-US" altLang="en-US" dirty="0"/>
              <a:t>!= </a:t>
            </a:r>
            <a:r>
              <a:rPr lang="en-US" altLang="en-US" dirty="0" err="1" smtClean="0"/>
              <a:t>fromQueue</a:t>
            </a:r>
            <a:r>
              <a:rPr lang="en-US" altLang="en-US" dirty="0" smtClean="0"/>
              <a:t>)</a:t>
            </a:r>
            <a:endParaRPr lang="en-US" altLang="en-US" dirty="0"/>
          </a:p>
          <a:p>
            <a:pPr eaLnBrk="1" hangingPunct="1"/>
            <a:r>
              <a:rPr lang="en-US" altLang="en-US" dirty="0"/>
              <a:t>    </a:t>
            </a:r>
            <a:r>
              <a:rPr lang="da-DK" altLang="en-US" dirty="0"/>
              <a:t>Set stillPalindrome to false</a:t>
            </a:r>
          </a:p>
          <a:p>
            <a:pPr eaLnBrk="1" hangingPunct="1"/>
            <a:endParaRPr lang="da-DK" altLang="en-US" b="1" dirty="0"/>
          </a:p>
          <a:p>
            <a:pPr eaLnBrk="1" hangingPunct="1"/>
            <a:r>
              <a:rPr lang="da-DK" altLang="en-US" b="1" dirty="0"/>
              <a:t>return</a:t>
            </a:r>
            <a:r>
              <a:rPr lang="da-DK" altLang="en-US" dirty="0"/>
              <a:t> (stillPalindrome)</a:t>
            </a:r>
            <a:r>
              <a:rPr lang="en-US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0567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Code and Demo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 smtClean="0"/>
              <a:t>Instructors can now walk through the code contained in </a:t>
            </a:r>
            <a:r>
              <a:rPr lang="en-US" alt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Palindrome.java</a:t>
            </a:r>
            <a:r>
              <a:rPr lang="en-US" altLang="en-US" sz="2800" dirty="0" smtClean="0"/>
              <a:t> </a:t>
            </a:r>
            <a:r>
              <a:rPr lang="en-US" altLang="en-US" sz="2800" dirty="0" smtClean="0"/>
              <a:t>in the </a:t>
            </a:r>
            <a:r>
              <a:rPr lang="en-US" alt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ch04.palindromes</a:t>
            </a:r>
            <a:r>
              <a:rPr lang="en-US" altLang="en-US" sz="2800" dirty="0" smtClean="0"/>
              <a:t> package, and </a:t>
            </a:r>
            <a:r>
              <a:rPr lang="en-US" alt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PalindromeCLI.java</a:t>
            </a:r>
            <a:r>
              <a:rPr lang="en-US" altLang="en-US" sz="2800" dirty="0"/>
              <a:t> </a:t>
            </a:r>
            <a:r>
              <a:rPr lang="en-US" altLang="en-US" sz="2800" dirty="0" smtClean="0"/>
              <a:t>and/or </a:t>
            </a:r>
            <a:r>
              <a:rPr lang="en-US" alt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Palindrome.GUI</a:t>
            </a:r>
            <a:r>
              <a:rPr lang="en-US" altLang="en-US" sz="2800" dirty="0" smtClean="0"/>
              <a:t> both in the </a:t>
            </a:r>
            <a:r>
              <a:rPr lang="en-US" alt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ch04.apps</a:t>
            </a:r>
            <a:r>
              <a:rPr lang="en-US" altLang="en-US" sz="2800" dirty="0" smtClean="0"/>
              <a:t> package, and </a:t>
            </a:r>
            <a:r>
              <a:rPr lang="en-US" altLang="en-US" sz="2800" dirty="0" smtClean="0"/>
              <a:t>demonstrate the </a:t>
            </a:r>
            <a:r>
              <a:rPr lang="en-US" altLang="en-US" sz="2800" dirty="0" smtClean="0"/>
              <a:t>application.</a:t>
            </a:r>
            <a:endParaRPr lang="en-US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18486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792163"/>
          </a:xfrm>
        </p:spPr>
        <p:txBody>
          <a:bodyPr/>
          <a:lstStyle/>
          <a:p>
            <a:pPr eaLnBrk="1" hangingPunct="1"/>
            <a:r>
              <a:rPr lang="en-US" altLang="en-US" smtClean="0"/>
              <a:t>Program Architecture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295400"/>
            <a:ext cx="6940296" cy="472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06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Operations on Queues</a:t>
            </a:r>
          </a:p>
        </p:txBody>
      </p:sp>
      <p:sp>
        <p:nvSpPr>
          <p:cNvPr id="5123" name="Rectangle 9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 smtClean="0"/>
              <a:t>Constructor</a:t>
            </a:r>
          </a:p>
          <a:p>
            <a:pPr lvl="1" eaLnBrk="1" hangingPunct="1"/>
            <a:r>
              <a:rPr lang="en-US" altLang="en-US" sz="2400" dirty="0" smtClean="0"/>
              <a:t>new</a:t>
            </a:r>
            <a:r>
              <a:rPr lang="en-US" altLang="en-US" sz="2400" i="1" dirty="0" smtClean="0"/>
              <a:t> - </a:t>
            </a:r>
            <a:r>
              <a:rPr lang="en-US" altLang="en-US" sz="2400" dirty="0" smtClean="0"/>
              <a:t>creates an empty queue</a:t>
            </a:r>
          </a:p>
          <a:p>
            <a:pPr eaLnBrk="1" hangingPunct="1"/>
            <a:r>
              <a:rPr lang="en-US" altLang="en-US" sz="2800" dirty="0" smtClean="0"/>
              <a:t>Transformers</a:t>
            </a:r>
          </a:p>
          <a:p>
            <a:pPr lvl="1" eaLnBrk="1" hangingPunct="1"/>
            <a:r>
              <a:rPr lang="en-US" altLang="en-US" sz="2400" dirty="0" smtClean="0"/>
              <a:t>enqueue</a:t>
            </a:r>
            <a:r>
              <a:rPr lang="en-US" altLang="en-US" sz="2400" i="1" dirty="0" smtClean="0"/>
              <a:t> - </a:t>
            </a:r>
            <a:r>
              <a:rPr lang="en-US" altLang="en-US" sz="2400" dirty="0" smtClean="0"/>
              <a:t>adds an element to the rear of a queue </a:t>
            </a:r>
          </a:p>
          <a:p>
            <a:pPr lvl="1" eaLnBrk="1" hangingPunct="1"/>
            <a:r>
              <a:rPr lang="en-US" altLang="en-US" sz="2400" dirty="0" smtClean="0"/>
              <a:t>dequeue - removes and returns the front element of the queue </a:t>
            </a:r>
          </a:p>
        </p:txBody>
      </p:sp>
    </p:spTree>
    <p:extLst>
      <p:ext uri="{BB962C8B-B14F-4D97-AF65-F5344CB8AC3E}">
        <p14:creationId xmlns:p14="http://schemas.microsoft.com/office/powerpoint/2010/main" val="92442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4.7 Queue Variations</a:t>
            </a:r>
            <a:endParaRPr lang="en-US" altLang="en-US" sz="4000" dirty="0" smtClean="0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800600"/>
          </a:xfrm>
        </p:spPr>
        <p:txBody>
          <a:bodyPr/>
          <a:lstStyle/>
          <a:p>
            <a:pPr eaLnBrk="1" hangingPunct="1"/>
            <a:r>
              <a:rPr lang="en-US" altLang="en-US" sz="2400" dirty="0" smtClean="0"/>
              <a:t>We consider </a:t>
            </a:r>
            <a:r>
              <a:rPr lang="en-US" altLang="en-US" sz="2400" dirty="0"/>
              <a:t>some alternate ways to define the classic queue operations. </a:t>
            </a:r>
            <a:endParaRPr lang="en-US" altLang="en-US" sz="2400" dirty="0" smtClean="0"/>
          </a:p>
          <a:p>
            <a:pPr eaLnBrk="1" hangingPunct="1"/>
            <a:r>
              <a:rPr lang="en-US" altLang="en-US" sz="2400" dirty="0" smtClean="0"/>
              <a:t>We </a:t>
            </a:r>
            <a:r>
              <a:rPr lang="en-US" altLang="en-US" sz="2400" dirty="0"/>
              <a:t>look </a:t>
            </a:r>
            <a:r>
              <a:rPr lang="en-US" altLang="en-US" sz="2400" dirty="0" smtClean="0"/>
              <a:t>at </a:t>
            </a:r>
            <a:r>
              <a:rPr lang="en-US" altLang="en-US" sz="2400" dirty="0"/>
              <a:t>additional operations that could be included in a Queue ADT, some that allow us to </a:t>
            </a:r>
            <a:r>
              <a:rPr lang="en-US" altLang="en-US" sz="2400" dirty="0" smtClean="0"/>
              <a:t>“</a:t>
            </a:r>
            <a:r>
              <a:rPr lang="en-US" altLang="en-US" sz="2400" dirty="0"/>
              <a:t>peek” into the queue and others that expand the access </a:t>
            </a:r>
            <a:r>
              <a:rPr lang="en-US" altLang="en-US" sz="2400" dirty="0" smtClean="0"/>
              <a:t>rules</a:t>
            </a:r>
          </a:p>
          <a:p>
            <a:pPr eaLnBrk="1" hangingPunct="1"/>
            <a:r>
              <a:rPr lang="en-US" altLang="en-US" sz="2400" dirty="0" smtClean="0"/>
              <a:t>We </a:t>
            </a:r>
            <a:r>
              <a:rPr lang="en-US" altLang="en-US" sz="2400" dirty="0"/>
              <a:t>review the Java </a:t>
            </a:r>
            <a:r>
              <a:rPr lang="en-US" altLang="en-US" sz="2400" dirty="0" smtClean="0"/>
              <a:t>Standard </a:t>
            </a:r>
            <a:r>
              <a:rPr lang="en-US" altLang="en-US" sz="2400" dirty="0"/>
              <a:t>Library queue support.</a:t>
            </a:r>
          </a:p>
          <a:p>
            <a:pPr marL="0" indent="0" eaLnBrk="1" hangingPunct="1">
              <a:buNone/>
            </a:pPr>
            <a:endParaRPr lang="en-US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126042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sz="4000" dirty="0" smtClean="0"/>
              <a:t>Exceptional Situations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r>
              <a:rPr lang="en-US" sz="2800" dirty="0"/>
              <a:t>Our queues throw exceptions in the case of underflow or overflow. </a:t>
            </a:r>
            <a:endParaRPr lang="en-US" sz="2800" dirty="0" smtClean="0"/>
          </a:p>
          <a:p>
            <a:r>
              <a:rPr lang="en-US" sz="2800" dirty="0" smtClean="0"/>
              <a:t>Another </a:t>
            </a:r>
            <a:r>
              <a:rPr lang="en-US" sz="2800" dirty="0"/>
              <a:t>approach is </a:t>
            </a:r>
            <a:r>
              <a:rPr lang="en-US" sz="2800" dirty="0" smtClean="0"/>
              <a:t>to prevent </a:t>
            </a:r>
            <a:r>
              <a:rPr lang="en-US" sz="2800" dirty="0"/>
              <a:t>the </a:t>
            </a:r>
            <a:r>
              <a:rPr lang="en-US" sz="2800" dirty="0" smtClean="0"/>
              <a:t>over/underflow </a:t>
            </a:r>
            <a:r>
              <a:rPr lang="en-US" sz="2800" dirty="0"/>
              <a:t>from occurring by nullifying the operation, and </a:t>
            </a:r>
            <a:r>
              <a:rPr lang="en-US" sz="2800" dirty="0" smtClean="0"/>
              <a:t>returning </a:t>
            </a:r>
            <a:r>
              <a:rPr lang="en-US" sz="2800" dirty="0"/>
              <a:t>a value that indicates </a:t>
            </a:r>
            <a:r>
              <a:rPr lang="en-US" sz="2800" dirty="0" smtClean="0"/>
              <a:t>failure</a:t>
            </a:r>
          </a:p>
          <a:p>
            <a:pPr lvl="1"/>
            <a:r>
              <a:rPr lang="en-US" sz="2400" dirty="0" smtClean="0"/>
              <a:t>boolean </a:t>
            </a:r>
            <a:r>
              <a:rPr lang="en-US" sz="2400" dirty="0"/>
              <a:t>enqueue(T element) adds element to the rear of this queue; returns true if element is successfully added, false </a:t>
            </a:r>
            <a:r>
              <a:rPr lang="en-US" sz="2400" dirty="0" smtClean="0"/>
              <a:t>otherwise </a:t>
            </a:r>
          </a:p>
          <a:p>
            <a:pPr lvl="1"/>
            <a:r>
              <a:rPr lang="en-US" sz="2400" dirty="0" smtClean="0"/>
              <a:t>T dequeue</a:t>
            </a:r>
            <a:r>
              <a:rPr lang="en-US" sz="2400" dirty="0"/>
              <a:t>()returns null if this queue is empty, otherwise removes front element </a:t>
            </a:r>
            <a:r>
              <a:rPr lang="en-US" sz="2400" dirty="0" smtClean="0"/>
              <a:t>from </a:t>
            </a:r>
            <a:r>
              <a:rPr lang="en-US" sz="2400" dirty="0"/>
              <a:t>this queue and returns it</a:t>
            </a:r>
          </a:p>
        </p:txBody>
      </p:sp>
    </p:spTree>
    <p:extLst>
      <p:ext uri="{BB962C8B-B14F-4D97-AF65-F5344CB8AC3E}">
        <p14:creationId xmlns:p14="http://schemas.microsoft.com/office/powerpoint/2010/main" val="294738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Inheritance of Interfaces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Java supports inheritance of </a:t>
            </a:r>
            <a:r>
              <a:rPr lang="en-US" sz="2800" dirty="0" smtClean="0"/>
              <a:t>interfaces.</a:t>
            </a:r>
          </a:p>
          <a:p>
            <a:r>
              <a:rPr lang="en-US" sz="2800" dirty="0" smtClean="0"/>
              <a:t>In </a:t>
            </a:r>
            <a:r>
              <a:rPr lang="en-US" sz="2800" dirty="0"/>
              <a:t>fact, the language supports multiple inheritance of interfaces—a single </a:t>
            </a:r>
            <a:r>
              <a:rPr lang="en-US" sz="2800" dirty="0" smtClean="0"/>
              <a:t>interface </a:t>
            </a:r>
            <a:r>
              <a:rPr lang="en-US" sz="2800" dirty="0"/>
              <a:t>can extend any number of other interfaces</a:t>
            </a:r>
            <a:r>
              <a:rPr lang="en-US" sz="2800" dirty="0" smtClean="0"/>
              <a:t>.</a:t>
            </a:r>
          </a:p>
          <a:p>
            <a:r>
              <a:rPr lang="en-US" sz="2800" dirty="0"/>
              <a:t>Suppose interface B extends interface A. Then a class that implements interface B must provide concrete methods for all of the abstract methods listed in both interface B and interface A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33111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The Glass Queue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//-------------------------------------------------------------------------//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GlassQueueInterface.java   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by Dale/Joyce/Weems              Chapter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Interface for a class that implements a queue of T and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includes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operations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peeking at the front and rear elements of the queue.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//-------------------------------------------------------------------------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package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ch04.queues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interface GlassQueueInterface&lt;T&gt; extends QueueInterface&lt;T&gt;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 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public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 peekFront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If the queue is empty, returns null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Otherwise, returns the element at the front of this queue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T peekRear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If the queue is empty, returns null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Otherwise, returns the element at the rear of this queue.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235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382000" cy="5821363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 ch04.queues;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LinkedGlassQueue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&lt;T&gt; extends LinkedQueue&lt;T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                                        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implements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GlassQueueInterface&lt;T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LinkedGlassQueue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T peekFront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(isEmpty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 null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front.getInfo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marL="0" indent="0"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T peekRear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(isEmpty())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 null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else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rear.getInfo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4946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The Double-Ended Queue:</a:t>
            </a:r>
            <a:br>
              <a:rPr lang="en-US" sz="4000" dirty="0" smtClean="0"/>
            </a:br>
            <a:r>
              <a:rPr lang="en-US" sz="4000" dirty="0" smtClean="0"/>
              <a:t>Deque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29" y="2133600"/>
            <a:ext cx="8229600" cy="338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22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 ch04.queues;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interface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DequeInterface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&lt;T&gt;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enqueueFront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 element) throws QueueOverflowException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Throws QueueOverflowException if this queue is full;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otherwise, adds element to the front of this queue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void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enqueueRear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 element) throws QueueOverflowException;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Throws QueueOverflowException if this queue is full;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otherwise, adds element to the rear of this queue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T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dequeueFront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throws QueueUnderflowException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Throws QueueUnderflowException if this queue is empty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otherwise, removes front element from this queue and returns it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dequeueRear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throws QueueUnderflowException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Throws QueueUnderflowException if this queue is empty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otherwise, removes rear element from this queue and returns it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boolean isFull(); 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boolean isEmpty();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int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02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A good approach for implementing Deque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297363"/>
          </a:xfrm>
        </p:spPr>
        <p:txBody>
          <a:bodyPr/>
          <a:lstStyle/>
          <a:p>
            <a:r>
              <a:rPr lang="en-US" sz="2800" dirty="0" smtClean="0"/>
              <a:t>Double Linked List: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See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DLLNode</a:t>
            </a:r>
            <a:r>
              <a:rPr lang="en-US" sz="2800" dirty="0" smtClean="0"/>
              <a:t> in package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support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706624"/>
            <a:ext cx="7324344" cy="128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897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Queues in the</a:t>
            </a:r>
            <a:br>
              <a:rPr lang="en-US" sz="4000" dirty="0" smtClean="0"/>
            </a:br>
            <a:r>
              <a:rPr lang="en-US" sz="4000" dirty="0" smtClean="0"/>
              <a:t>Java Standard Library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 Queue interface was added to the Java Library Collection Framework with Java 5.0 in </a:t>
            </a:r>
            <a:r>
              <a:rPr lang="en-US" sz="2800" dirty="0" smtClean="0"/>
              <a:t>2004</a:t>
            </a:r>
            <a:r>
              <a:rPr lang="en-US" sz="2800" dirty="0"/>
              <a:t>. </a:t>
            </a:r>
            <a:endParaRPr lang="en-US" sz="2800" dirty="0" smtClean="0"/>
          </a:p>
          <a:p>
            <a:r>
              <a:rPr lang="en-US" sz="2800" dirty="0" smtClean="0"/>
              <a:t>Elements </a:t>
            </a:r>
            <a:r>
              <a:rPr lang="en-US" sz="2800" dirty="0"/>
              <a:t>are always removed from the “front” of the queue. </a:t>
            </a:r>
            <a:endParaRPr lang="en-US" sz="2800" dirty="0" smtClean="0"/>
          </a:p>
          <a:p>
            <a:r>
              <a:rPr lang="en-US" sz="2800" dirty="0" smtClean="0"/>
              <a:t>Two </a:t>
            </a:r>
            <a:r>
              <a:rPr lang="en-US" sz="2800" dirty="0"/>
              <a:t>operations for enqueuing: add, that throws an exception if invoked on a full queue, and offer, that returns a boolean value of false if invoked on a </a:t>
            </a:r>
            <a:r>
              <a:rPr lang="en-US" sz="2800" dirty="0" smtClean="0"/>
              <a:t>full </a:t>
            </a:r>
            <a:r>
              <a:rPr lang="en-US" sz="2800" dirty="0"/>
              <a:t>queue.</a:t>
            </a:r>
          </a:p>
        </p:txBody>
      </p:sp>
    </p:spTree>
    <p:extLst>
      <p:ext uri="{BB962C8B-B14F-4D97-AF65-F5344CB8AC3E}">
        <p14:creationId xmlns:p14="http://schemas.microsoft.com/office/powerpoint/2010/main" val="400248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Queues in the</a:t>
            </a:r>
            <a:br>
              <a:rPr lang="en-US" sz="4000" dirty="0"/>
            </a:br>
            <a:r>
              <a:rPr lang="en-US" sz="4000" dirty="0"/>
              <a:t>Java Standard Library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525963"/>
          </a:xfrm>
        </p:spPr>
        <p:txBody>
          <a:bodyPr/>
          <a:lstStyle/>
          <a:p>
            <a:r>
              <a:rPr lang="en-US" sz="2800" dirty="0"/>
              <a:t>As with the library Stack, the library Queue was supplanted by the Deque with the release of Java 6.0 in </a:t>
            </a:r>
            <a:r>
              <a:rPr lang="en-US" sz="2800" dirty="0" smtClean="0"/>
              <a:t>2006</a:t>
            </a:r>
            <a:endParaRPr lang="en-US" sz="2800" dirty="0"/>
          </a:p>
          <a:p>
            <a:pPr lvl="1"/>
            <a:r>
              <a:rPr lang="en-US" sz="2400" dirty="0" smtClean="0"/>
              <a:t>it </a:t>
            </a:r>
            <a:r>
              <a:rPr lang="en-US" sz="2400" dirty="0"/>
              <a:t>requires operations allowing for additions, deletions, and inspections </a:t>
            </a:r>
            <a:r>
              <a:rPr lang="en-US" sz="2400" dirty="0" smtClean="0"/>
              <a:t>at </a:t>
            </a:r>
            <a:r>
              <a:rPr lang="en-US" sz="2400" dirty="0"/>
              <a:t>both ends of the </a:t>
            </a:r>
            <a:r>
              <a:rPr lang="en-US" sz="2400" dirty="0" smtClean="0"/>
              <a:t>queue</a:t>
            </a:r>
          </a:p>
          <a:p>
            <a:r>
              <a:rPr lang="en-US" sz="2800" dirty="0" smtClean="0"/>
              <a:t>There </a:t>
            </a:r>
            <a:r>
              <a:rPr lang="en-US" sz="2800" dirty="0"/>
              <a:t>are four library classes that implement the Deque interface: </a:t>
            </a:r>
            <a:r>
              <a:rPr lang="en-US" sz="2800" dirty="0" err="1"/>
              <a:t>ArrayDeque</a:t>
            </a:r>
            <a:r>
              <a:rPr lang="en-US" sz="2800" dirty="0"/>
              <a:t>, </a:t>
            </a:r>
            <a:r>
              <a:rPr lang="en-US" sz="2800" dirty="0" err="1"/>
              <a:t>ConcurrentLinkedDeque</a:t>
            </a:r>
            <a:r>
              <a:rPr lang="en-US" sz="2800" dirty="0"/>
              <a:t>, </a:t>
            </a:r>
            <a:r>
              <a:rPr lang="en-US" sz="2800" dirty="0" err="1"/>
              <a:t>LinkedBlockingDeque</a:t>
            </a:r>
            <a:r>
              <a:rPr lang="en-US" sz="2800" dirty="0"/>
              <a:t>, and </a:t>
            </a:r>
            <a:r>
              <a:rPr lang="en-US" sz="2800" dirty="0" err="1"/>
              <a:t>LinkedList</a:t>
            </a:r>
            <a:r>
              <a:rPr lang="en-US" sz="2800" dirty="0"/>
              <a:t>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7934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Box 6"/>
          <p:cNvSpPr txBox="1">
            <a:spLocks noChangeArrowheads="1"/>
          </p:cNvSpPr>
          <p:nvPr/>
        </p:nvSpPr>
        <p:spPr bwMode="auto">
          <a:xfrm>
            <a:off x="533400" y="1524000"/>
            <a:ext cx="2325688" cy="155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3200" b="1" dirty="0"/>
              <a:t>Effects of</a:t>
            </a:r>
          </a:p>
          <a:p>
            <a:pPr eaLnBrk="1" hangingPunct="1"/>
            <a:r>
              <a:rPr lang="en-US" altLang="en-US" sz="3200" b="1" dirty="0"/>
              <a:t>Queue </a:t>
            </a:r>
          </a:p>
          <a:p>
            <a:pPr eaLnBrk="1" hangingPunct="1"/>
            <a:r>
              <a:rPr lang="en-US" altLang="en-US" sz="3200" b="1" dirty="0"/>
              <a:t>Operations</a:t>
            </a:r>
          </a:p>
        </p:txBody>
      </p:sp>
      <p:pic>
        <p:nvPicPr>
          <p:cNvPr id="6147" name="Picture 8" descr="37461_CH05_FIG0502"/>
          <p:cNvPicPr>
            <a:picLocks noChangeAspect="1" noChangeArrowheads="1"/>
          </p:cNvPicPr>
          <p:nvPr>
            <p:ph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76600" y="625475"/>
            <a:ext cx="5562600" cy="5318125"/>
          </a:xfrm>
          <a:noFill/>
        </p:spPr>
      </p:pic>
    </p:spTree>
    <p:extLst>
      <p:ext uri="{BB962C8B-B14F-4D97-AF65-F5344CB8AC3E}">
        <p14:creationId xmlns:p14="http://schemas.microsoft.com/office/powerpoint/2010/main" val="249293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4.8 Application: </a:t>
            </a:r>
            <a:br>
              <a:rPr lang="en-US" sz="4000" dirty="0" smtClean="0"/>
            </a:br>
            <a:r>
              <a:rPr lang="en-US" sz="4000" dirty="0" smtClean="0"/>
              <a:t>Average Waiting Time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We </a:t>
            </a:r>
            <a:r>
              <a:rPr lang="en-US" sz="2800" dirty="0"/>
              <a:t>create a program that simulates </a:t>
            </a:r>
            <a:r>
              <a:rPr lang="en-US" sz="2800" dirty="0" smtClean="0"/>
              <a:t>a </a:t>
            </a:r>
            <a:r>
              <a:rPr lang="en-US" sz="2800" dirty="0"/>
              <a:t>series of customers arriving for service, entering a queue, waiting, being served, </a:t>
            </a:r>
            <a:r>
              <a:rPr lang="en-US" sz="2800" dirty="0" smtClean="0"/>
              <a:t>and </a:t>
            </a:r>
            <a:r>
              <a:rPr lang="en-US" sz="2800" dirty="0"/>
              <a:t>finally leaving the queue. </a:t>
            </a:r>
            <a:endParaRPr lang="en-US" sz="2800" dirty="0" smtClean="0"/>
          </a:p>
          <a:p>
            <a:r>
              <a:rPr lang="en-US" sz="2800" dirty="0" smtClean="0"/>
              <a:t>It </a:t>
            </a:r>
            <a:r>
              <a:rPr lang="en-US" sz="2800" dirty="0"/>
              <a:t>tracks the time the customers spend waiting in queues </a:t>
            </a:r>
            <a:r>
              <a:rPr lang="en-US" sz="2800" dirty="0" smtClean="0"/>
              <a:t>and </a:t>
            </a:r>
            <a:r>
              <a:rPr lang="en-US" sz="2800" dirty="0"/>
              <a:t>outputs the average waiting time.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1751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Arrival time: the time a customers arrives</a:t>
            </a:r>
          </a:p>
          <a:p>
            <a:r>
              <a:rPr lang="en-US" dirty="0" smtClean="0"/>
              <a:t>Service time: time customer needs</a:t>
            </a:r>
          </a:p>
          <a:p>
            <a:r>
              <a:rPr lang="en-US" dirty="0" smtClean="0"/>
              <a:t>Departure time: the time customer leaves</a:t>
            </a:r>
          </a:p>
          <a:p>
            <a:r>
              <a:rPr lang="en-US" dirty="0" smtClean="0"/>
              <a:t>Turnaround time: Departure time – Arrival time</a:t>
            </a:r>
          </a:p>
          <a:p>
            <a:r>
              <a:rPr lang="en-US" dirty="0" smtClean="0"/>
              <a:t>Wait time: Turnaround time – Service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2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81000"/>
            <a:ext cx="3769434" cy="266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657600"/>
            <a:ext cx="8241792" cy="17556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57800" y="5719317"/>
            <a:ext cx="1686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And so on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81600" y="990600"/>
            <a:ext cx="31470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Simple Example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58646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Example Results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14468"/>
            <a:ext cx="8229600" cy="349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671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 Architecture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64154"/>
            <a:ext cx="8229600" cy="439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003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Sample Run of </a:t>
            </a:r>
            <a:r>
              <a:rPr lang="en-US" sz="4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SimulationCLI</a:t>
            </a: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Enter minimum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interarrival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time: 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Enter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maximum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interarrival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time: 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Enter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minimum service time: 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Enter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maximum service time: 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</a:t>
            </a: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Enter number of queues: 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Enter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customers: 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2000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Average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waiting time is 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1185.632</a:t>
            </a:r>
          </a:p>
          <a:p>
            <a:pPr marL="0" indent="0"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Evaluate another simulation instance? (Y=Yes): 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Enter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queues: 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Enter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customers: 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2000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Average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waiting time is 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5.7245</a:t>
            </a:r>
          </a:p>
          <a:p>
            <a:pPr marL="0" indent="0"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Evaluate another simulation instance? (Y=Yes): 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Program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completed.</a:t>
            </a:r>
          </a:p>
          <a:p>
            <a:pPr marL="0" indent="0"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95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4.9 </a:t>
            </a:r>
            <a:r>
              <a:rPr lang="en-US" altLang="en-US" sz="4000" dirty="0" smtClean="0"/>
              <a:t>Concurrency, Interference, and Synchronization</a:t>
            </a:r>
          </a:p>
        </p:txBody>
      </p:sp>
      <p:sp>
        <p:nvSpPr>
          <p:cNvPr id="51203" name="Content Placeholder 3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525963"/>
          </a:xfrm>
        </p:spPr>
        <p:txBody>
          <a:bodyPr/>
          <a:lstStyle/>
          <a:p>
            <a:r>
              <a:rPr lang="en-US" altLang="en-US" sz="2800" dirty="0" smtClean="0"/>
              <a:t>Multitask: Perform more than one task at a time</a:t>
            </a:r>
          </a:p>
          <a:p>
            <a:r>
              <a:rPr lang="en-US" altLang="en-US" sz="2800" dirty="0" smtClean="0"/>
              <a:t>Concurrency: Several interacting code sequences are executing simultaneously</a:t>
            </a:r>
          </a:p>
          <a:p>
            <a:pPr lvl="1"/>
            <a:r>
              <a:rPr lang="en-US" altLang="en-US" sz="2400" dirty="0" smtClean="0"/>
              <a:t>through interleaving of statements by a single processor</a:t>
            </a:r>
          </a:p>
          <a:p>
            <a:pPr lvl="1"/>
            <a:r>
              <a:rPr lang="en-US" altLang="en-US" sz="2400" dirty="0" smtClean="0"/>
              <a:t>through execution on several processors</a:t>
            </a:r>
          </a:p>
        </p:txBody>
      </p:sp>
    </p:spTree>
    <p:extLst>
      <p:ext uri="{BB962C8B-B14F-4D97-AF65-F5344CB8AC3E}">
        <p14:creationId xmlns:p14="http://schemas.microsoft.com/office/powerpoint/2010/main" val="247709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>
          <a:xfrm>
            <a:off x="5791200" y="381000"/>
            <a:ext cx="3048000" cy="1143000"/>
          </a:xfrm>
        </p:spPr>
        <p:txBody>
          <a:bodyPr/>
          <a:lstStyle/>
          <a:p>
            <a:r>
              <a:rPr lang="en-US" altLang="en-US" smtClean="0"/>
              <a:t>Counter </a:t>
            </a:r>
            <a:br>
              <a:rPr lang="en-US" altLang="en-US" smtClean="0"/>
            </a:br>
            <a:r>
              <a:rPr lang="en-US" altLang="en-US" smtClean="0"/>
              <a:t>Class</a:t>
            </a:r>
          </a:p>
        </p:txBody>
      </p:sp>
      <p:sp>
        <p:nvSpPr>
          <p:cNvPr id="52227" name="TextBox 3"/>
          <p:cNvSpPr txBox="1">
            <a:spLocks noChangeArrowheads="1"/>
          </p:cNvSpPr>
          <p:nvPr/>
        </p:nvSpPr>
        <p:spPr bwMode="auto">
          <a:xfrm>
            <a:off x="228600" y="609600"/>
            <a:ext cx="5332413" cy="600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600" dirty="0"/>
              <a:t>//-------------------------------------------------------------------------</a:t>
            </a:r>
          </a:p>
          <a:p>
            <a:pPr eaLnBrk="1" hangingPunct="1"/>
            <a:r>
              <a:rPr lang="en-US" altLang="en-US" sz="1600" dirty="0"/>
              <a:t>// Counter.java by Dale/Joyce/Weems Chapter </a:t>
            </a:r>
            <a:r>
              <a:rPr lang="en-US" altLang="en-US" sz="1600" dirty="0" smtClean="0"/>
              <a:t>4</a:t>
            </a:r>
            <a:endParaRPr lang="en-US" altLang="en-US" sz="1600" dirty="0"/>
          </a:p>
          <a:p>
            <a:pPr eaLnBrk="1" hangingPunct="1"/>
            <a:r>
              <a:rPr lang="en-US" altLang="en-US" sz="1600" dirty="0"/>
              <a:t>//</a:t>
            </a:r>
          </a:p>
          <a:p>
            <a:pPr eaLnBrk="1" hangingPunct="1"/>
            <a:r>
              <a:rPr lang="en-US" altLang="en-US" sz="1600" dirty="0"/>
              <a:t>// Tracks the current value of a counter.</a:t>
            </a:r>
          </a:p>
          <a:p>
            <a:pPr eaLnBrk="1" hangingPunct="1"/>
            <a:r>
              <a:rPr lang="en-US" altLang="en-US" sz="1600" dirty="0"/>
              <a:t>//-------------------------------------------------------------------------</a:t>
            </a:r>
          </a:p>
          <a:p>
            <a:pPr eaLnBrk="1" hangingPunct="1"/>
            <a:r>
              <a:rPr lang="en-US" altLang="en-US" sz="1600" dirty="0"/>
              <a:t>package </a:t>
            </a:r>
            <a:r>
              <a:rPr lang="en-US" altLang="en-US" sz="1600" dirty="0" smtClean="0"/>
              <a:t>ch04.threads</a:t>
            </a:r>
            <a:r>
              <a:rPr lang="en-US" altLang="en-US" sz="1600" dirty="0"/>
              <a:t>;</a:t>
            </a:r>
          </a:p>
          <a:p>
            <a:pPr eaLnBrk="1" hangingPunct="1"/>
            <a:r>
              <a:rPr lang="en-US" altLang="en-US" sz="1600" dirty="0"/>
              <a:t>public class Counter</a:t>
            </a:r>
          </a:p>
          <a:p>
            <a:pPr eaLnBrk="1" hangingPunct="1"/>
            <a:r>
              <a:rPr lang="en-US" altLang="en-US" sz="1600" dirty="0"/>
              <a:t>{</a:t>
            </a:r>
          </a:p>
          <a:p>
            <a:pPr eaLnBrk="1" hangingPunct="1"/>
            <a:r>
              <a:rPr lang="en-US" altLang="en-US" sz="1600" dirty="0"/>
              <a:t>     private int count;</a:t>
            </a:r>
          </a:p>
          <a:p>
            <a:pPr eaLnBrk="1" hangingPunct="1"/>
            <a:r>
              <a:rPr lang="en-US" altLang="en-US" sz="1600" dirty="0"/>
              <a:t>     public Counter()</a:t>
            </a:r>
          </a:p>
          <a:p>
            <a:pPr eaLnBrk="1" hangingPunct="1"/>
            <a:r>
              <a:rPr lang="en-US" altLang="en-US" sz="1600" dirty="0"/>
              <a:t>     {</a:t>
            </a:r>
          </a:p>
          <a:p>
            <a:pPr eaLnBrk="1" hangingPunct="1"/>
            <a:r>
              <a:rPr lang="en-US" altLang="en-US" sz="1600" dirty="0"/>
              <a:t>          count = 0;</a:t>
            </a:r>
          </a:p>
          <a:p>
            <a:pPr eaLnBrk="1" hangingPunct="1"/>
            <a:r>
              <a:rPr lang="en-US" altLang="en-US" sz="1600" dirty="0"/>
              <a:t>     }</a:t>
            </a:r>
          </a:p>
          <a:p>
            <a:pPr eaLnBrk="1" hangingPunct="1"/>
            <a:endParaRPr lang="en-US" altLang="en-US" sz="1600" dirty="0"/>
          </a:p>
          <a:p>
            <a:pPr eaLnBrk="1" hangingPunct="1"/>
            <a:r>
              <a:rPr lang="en-US" altLang="en-US" sz="1600" dirty="0"/>
              <a:t>     public void increment()</a:t>
            </a:r>
          </a:p>
          <a:p>
            <a:pPr eaLnBrk="1" hangingPunct="1"/>
            <a:r>
              <a:rPr lang="en-US" altLang="en-US" sz="1600" dirty="0"/>
              <a:t>     {</a:t>
            </a:r>
          </a:p>
          <a:p>
            <a:pPr eaLnBrk="1" hangingPunct="1"/>
            <a:r>
              <a:rPr lang="en-US" altLang="en-US" sz="1600" dirty="0"/>
              <a:t>          count++;</a:t>
            </a:r>
          </a:p>
          <a:p>
            <a:pPr eaLnBrk="1" hangingPunct="1"/>
            <a:r>
              <a:rPr lang="en-US" altLang="en-US" sz="1600" dirty="0"/>
              <a:t>     }</a:t>
            </a:r>
          </a:p>
          <a:p>
            <a:pPr eaLnBrk="1" hangingPunct="1"/>
            <a:endParaRPr lang="en-US" altLang="en-US" sz="1600" dirty="0"/>
          </a:p>
          <a:p>
            <a:pPr eaLnBrk="1" hangingPunct="1"/>
            <a:r>
              <a:rPr lang="en-US" altLang="en-US" sz="1600" dirty="0"/>
              <a:t>     public </a:t>
            </a:r>
            <a:r>
              <a:rPr lang="en-US" altLang="en-US" sz="1600" dirty="0" smtClean="0"/>
              <a:t>int </a:t>
            </a:r>
            <a:r>
              <a:rPr lang="en-US" altLang="en-US" sz="1600" dirty="0" err="1" smtClean="0"/>
              <a:t>getCount</a:t>
            </a:r>
            <a:r>
              <a:rPr lang="en-US" altLang="en-US" sz="1600" dirty="0" smtClean="0"/>
              <a:t>()</a:t>
            </a:r>
            <a:endParaRPr lang="en-US" altLang="en-US" sz="1600" dirty="0"/>
          </a:p>
          <a:p>
            <a:pPr eaLnBrk="1" hangingPunct="1"/>
            <a:r>
              <a:rPr lang="en-US" altLang="en-US" sz="1600" dirty="0"/>
              <a:t>     {</a:t>
            </a:r>
          </a:p>
          <a:p>
            <a:pPr eaLnBrk="1" hangingPunct="1"/>
            <a:r>
              <a:rPr lang="en-US" altLang="en-US" sz="1600" dirty="0"/>
              <a:t>          return </a:t>
            </a:r>
            <a:r>
              <a:rPr lang="en-US" altLang="en-US" sz="1600" dirty="0" smtClean="0"/>
              <a:t>count</a:t>
            </a:r>
            <a:r>
              <a:rPr lang="en-US" altLang="en-US" sz="1600" dirty="0"/>
              <a:t>;</a:t>
            </a:r>
          </a:p>
          <a:p>
            <a:pPr eaLnBrk="1" hangingPunct="1"/>
            <a:r>
              <a:rPr lang="en-US" altLang="en-US" sz="1600" dirty="0"/>
              <a:t>     }</a:t>
            </a:r>
          </a:p>
          <a:p>
            <a:pPr eaLnBrk="1" hangingPunct="1"/>
            <a:r>
              <a:rPr lang="en-US" alt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593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Demo One - Basic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600" y="1381779"/>
            <a:ext cx="6858000" cy="4104621"/>
          </a:xfrm>
        </p:spPr>
        <p:txBody>
          <a:bodyPr/>
          <a:lstStyle/>
          <a:p>
            <a:pPr>
              <a:buFontTx/>
              <a:buNone/>
              <a:defRPr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 ch04.concurrency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ch04.threads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.*;</a:t>
            </a:r>
          </a:p>
          <a:p>
            <a:pPr>
              <a:buFontTx/>
              <a:buNone/>
              <a:defRPr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  <a:defRPr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Demo01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  <a:defRPr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pPr>
              <a:buFontTx/>
              <a:buNone/>
              <a:defRPr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void main(String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[] args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buFontTx/>
              <a:buNone/>
              <a:defRPr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  <a:defRPr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Counter c = new Counter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>
              <a:buFontTx/>
              <a:buNone/>
              <a:defRPr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c.increment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>
              <a:buFontTx/>
              <a:buNone/>
              <a:defRPr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c.increment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  <a:defRPr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c.increment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  <a:defRPr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System.out.println("Count is: " +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c.getCount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());   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buFontTx/>
              <a:buNone/>
              <a:defRPr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3252" name="Content Placeholder 3"/>
          <p:cNvSpPr>
            <a:spLocks noGrp="1"/>
          </p:cNvSpPr>
          <p:nvPr>
            <p:ph sz="half" idx="2"/>
          </p:nvPr>
        </p:nvSpPr>
        <p:spPr>
          <a:xfrm>
            <a:off x="609600" y="5638800"/>
            <a:ext cx="6324600" cy="693551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sz="2000" b="1" dirty="0" smtClean="0">
                <a:solidFill>
                  <a:srgbClr val="FF0000"/>
                </a:solidFill>
              </a:rPr>
              <a:t>The output of the </a:t>
            </a:r>
            <a:r>
              <a:rPr lang="en-US" altLang="en-US" sz="2000" b="1" dirty="0" smtClean="0">
                <a:solidFill>
                  <a:srgbClr val="FF0000"/>
                </a:solidFill>
              </a:rPr>
              <a:t>program:    Count </a:t>
            </a:r>
            <a:r>
              <a:rPr lang="en-US" altLang="en-US" sz="2000" b="1" dirty="0" smtClean="0">
                <a:solidFill>
                  <a:srgbClr val="FF0000"/>
                </a:solidFill>
              </a:rPr>
              <a:t>is: 3</a:t>
            </a:r>
          </a:p>
          <a:p>
            <a:pPr>
              <a:buFontTx/>
              <a:buNone/>
            </a:pPr>
            <a:endParaRPr lang="en-US" alt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125614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2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Demo Two - Threads</a:t>
            </a:r>
          </a:p>
        </p:txBody>
      </p:sp>
      <p:sp>
        <p:nvSpPr>
          <p:cNvPr id="54275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600200"/>
            <a:ext cx="4038600" cy="4525963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sz="1600" dirty="0" smtClean="0"/>
              <a:t>package </a:t>
            </a:r>
            <a:r>
              <a:rPr lang="en-US" altLang="en-US" sz="1600" dirty="0" smtClean="0"/>
              <a:t>ch04.threads</a:t>
            </a:r>
            <a:r>
              <a:rPr lang="en-US" altLang="en-US" sz="1600" dirty="0" smtClean="0"/>
              <a:t>;</a:t>
            </a:r>
          </a:p>
          <a:p>
            <a:pPr>
              <a:buFontTx/>
              <a:buNone/>
            </a:pPr>
            <a:r>
              <a:rPr lang="en-US" altLang="en-US" sz="1600" dirty="0" smtClean="0"/>
              <a:t>public class Increase </a:t>
            </a:r>
          </a:p>
          <a:p>
            <a:pPr>
              <a:buFontTx/>
              <a:buNone/>
            </a:pPr>
            <a:r>
              <a:rPr lang="en-US" altLang="en-US" sz="1600" dirty="0" smtClean="0"/>
              <a:t>           implements Runnable</a:t>
            </a:r>
          </a:p>
          <a:p>
            <a:pPr>
              <a:buFontTx/>
              <a:buNone/>
            </a:pPr>
            <a:r>
              <a:rPr lang="en-US" altLang="en-US" sz="1600" dirty="0" smtClean="0"/>
              <a:t>{</a:t>
            </a:r>
          </a:p>
          <a:p>
            <a:pPr>
              <a:buFontTx/>
              <a:buNone/>
            </a:pPr>
            <a:r>
              <a:rPr lang="en-US" altLang="en-US" sz="1600" dirty="0" smtClean="0"/>
              <a:t>   private Counter c;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private int amount;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public Increase (Counter c, int amount)</a:t>
            </a:r>
          </a:p>
          <a:p>
            <a:pPr>
              <a:buFontTx/>
              <a:buNone/>
            </a:pPr>
            <a:r>
              <a:rPr lang="en-US" altLang="en-US" sz="1600" dirty="0" smtClean="0"/>
              <a:t>   {</a:t>
            </a:r>
          </a:p>
          <a:p>
            <a:pPr>
              <a:buFontTx/>
              <a:buNone/>
            </a:pPr>
            <a:r>
              <a:rPr lang="en-US" altLang="en-US" sz="1600" dirty="0" smtClean="0"/>
              <a:t>      </a:t>
            </a:r>
            <a:r>
              <a:rPr lang="en-US" altLang="en-US" sz="1600" dirty="0" err="1" smtClean="0"/>
              <a:t>this.c</a:t>
            </a:r>
            <a:r>
              <a:rPr lang="en-US" altLang="en-US" sz="1600" dirty="0" smtClean="0"/>
              <a:t> = c; </a:t>
            </a:r>
            <a:r>
              <a:rPr lang="en-US" altLang="en-US" sz="1600" dirty="0" err="1" smtClean="0"/>
              <a:t>this.amount</a:t>
            </a:r>
            <a:r>
              <a:rPr lang="en-US" altLang="en-US" sz="1600" dirty="0" smtClean="0"/>
              <a:t> = amount;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}</a:t>
            </a:r>
          </a:p>
          <a:p>
            <a:pPr>
              <a:buFontTx/>
              <a:buNone/>
            </a:pPr>
            <a:endParaRPr lang="en-US" altLang="en-US" sz="1600" dirty="0" smtClean="0"/>
          </a:p>
          <a:p>
            <a:pPr>
              <a:buFontTx/>
              <a:buNone/>
            </a:pPr>
            <a:r>
              <a:rPr lang="en-US" altLang="en-US" sz="1600" dirty="0" smtClean="0"/>
              <a:t>   public void run()</a:t>
            </a:r>
          </a:p>
          <a:p>
            <a:pPr>
              <a:buFontTx/>
              <a:buNone/>
            </a:pPr>
            <a:r>
              <a:rPr lang="en-US" altLang="en-US" sz="1600" dirty="0" smtClean="0"/>
              <a:t>   {</a:t>
            </a:r>
          </a:p>
          <a:p>
            <a:pPr>
              <a:buFontTx/>
              <a:buNone/>
            </a:pPr>
            <a:r>
              <a:rPr lang="nn-NO" altLang="en-US" sz="1600" dirty="0" smtClean="0"/>
              <a:t>   for (int i = 1; i &lt;= amount; i++)</a:t>
            </a:r>
          </a:p>
          <a:p>
            <a:pPr>
              <a:buFontTx/>
              <a:buNone/>
            </a:pPr>
            <a:r>
              <a:rPr lang="en-US" altLang="en-US" sz="1600" dirty="0" smtClean="0"/>
              <a:t>      </a:t>
            </a:r>
            <a:r>
              <a:rPr lang="en-US" altLang="en-US" sz="1600" dirty="0" err="1" smtClean="0"/>
              <a:t>c.increment</a:t>
            </a:r>
            <a:r>
              <a:rPr lang="en-US" altLang="en-US" sz="1600" dirty="0" smtClean="0"/>
              <a:t>();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}</a:t>
            </a:r>
          </a:p>
          <a:p>
            <a:pPr>
              <a:buFontTx/>
              <a:buNone/>
            </a:pPr>
            <a:r>
              <a:rPr lang="en-US" altLang="en-US" sz="1600" dirty="0" smtClean="0"/>
              <a:t>}</a:t>
            </a:r>
          </a:p>
        </p:txBody>
      </p:sp>
      <p:sp>
        <p:nvSpPr>
          <p:cNvPr id="54276" name="Content Placeholder 3"/>
          <p:cNvSpPr>
            <a:spLocks noGrp="1"/>
          </p:cNvSpPr>
          <p:nvPr>
            <p:ph sz="half" idx="2"/>
          </p:nvPr>
        </p:nvSpPr>
        <p:spPr>
          <a:xfrm>
            <a:off x="4343400" y="1600200"/>
            <a:ext cx="4724400" cy="4038600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sz="1600" dirty="0" smtClean="0"/>
              <a:t>package ch04.concurrency;</a:t>
            </a:r>
          </a:p>
          <a:p>
            <a:pPr>
              <a:buFontTx/>
              <a:buNone/>
            </a:pPr>
            <a:r>
              <a:rPr lang="en-US" altLang="en-US" sz="1600" dirty="0" smtClean="0"/>
              <a:t>import ch04.threads</a:t>
            </a:r>
            <a:r>
              <a:rPr lang="en-US" altLang="en-US" sz="1600" dirty="0" smtClean="0"/>
              <a:t>.*;</a:t>
            </a:r>
          </a:p>
          <a:p>
            <a:pPr>
              <a:buFontTx/>
              <a:buNone/>
            </a:pPr>
            <a:r>
              <a:rPr lang="en-US" altLang="en-US" sz="1600" dirty="0" smtClean="0"/>
              <a:t>public class Demo02</a:t>
            </a:r>
          </a:p>
          <a:p>
            <a:pPr>
              <a:buFontTx/>
              <a:buNone/>
            </a:pPr>
            <a:r>
              <a:rPr lang="en-US" altLang="en-US" sz="1600" dirty="0" smtClean="0"/>
              <a:t>{</a:t>
            </a:r>
          </a:p>
          <a:p>
            <a:pPr>
              <a:buFontTx/>
              <a:buNone/>
            </a:pPr>
            <a:r>
              <a:rPr lang="en-US" altLang="en-US" sz="1600" dirty="0" smtClean="0"/>
              <a:t>   public static void main(String[] args) throws </a:t>
            </a:r>
            <a:r>
              <a:rPr lang="en-US" altLang="en-US" sz="1600" dirty="0" err="1" smtClean="0"/>
              <a:t>InterruptedException</a:t>
            </a:r>
            <a:endParaRPr lang="en-US" altLang="en-US" sz="1600" dirty="0" smtClean="0"/>
          </a:p>
          <a:p>
            <a:pPr>
              <a:buFontTx/>
              <a:buNone/>
            </a:pPr>
            <a:r>
              <a:rPr lang="en-US" altLang="en-US" sz="1600" dirty="0" smtClean="0"/>
              <a:t>   {</a:t>
            </a:r>
          </a:p>
          <a:p>
            <a:pPr>
              <a:buFontTx/>
              <a:buNone/>
            </a:pPr>
            <a:r>
              <a:rPr lang="en-US" altLang="en-US" sz="1600" dirty="0" smtClean="0"/>
              <a:t>      Counter c = new Counter();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   Runnable r = new Increase(c, 10000);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   Thread t = new Thread(r);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   </a:t>
            </a:r>
            <a:r>
              <a:rPr lang="en-US" altLang="en-US" sz="1600" dirty="0" err="1" smtClean="0"/>
              <a:t>t.start</a:t>
            </a:r>
            <a:r>
              <a:rPr lang="en-US" altLang="en-US" sz="1600" dirty="0" smtClean="0"/>
              <a:t>();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   System.out.println("Count is: " + </a:t>
            </a:r>
            <a:r>
              <a:rPr lang="en-US" altLang="en-US" sz="1600" dirty="0" err="1" smtClean="0"/>
              <a:t>c.getCount</a:t>
            </a:r>
            <a:r>
              <a:rPr lang="en-US" altLang="en-US" sz="1600" dirty="0" smtClean="0"/>
              <a:t>());</a:t>
            </a:r>
            <a:endParaRPr lang="en-US" altLang="en-US" sz="1600" dirty="0" smtClean="0"/>
          </a:p>
          <a:p>
            <a:pPr>
              <a:buFontTx/>
              <a:buNone/>
            </a:pPr>
            <a:r>
              <a:rPr lang="en-US" altLang="en-US" sz="1600" dirty="0" smtClean="0"/>
              <a:t>   }</a:t>
            </a:r>
          </a:p>
          <a:p>
            <a:pPr>
              <a:buFontTx/>
              <a:buNone/>
            </a:pPr>
            <a:r>
              <a:rPr lang="en-US" altLang="en-US" sz="1600" dirty="0" smtClean="0"/>
              <a:t>}</a:t>
            </a:r>
          </a:p>
          <a:p>
            <a:pPr>
              <a:buFontTx/>
              <a:buNone/>
            </a:pPr>
            <a:endParaRPr lang="en-US" altLang="en-US" sz="1600" dirty="0" smtClean="0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927600" y="5665694"/>
            <a:ext cx="386522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1" dirty="0">
                <a:solidFill>
                  <a:srgbClr val="FF0000"/>
                </a:solidFill>
              </a:rPr>
              <a:t>Output Varies: 86, </a:t>
            </a:r>
            <a:r>
              <a:rPr lang="en-US" altLang="en-US" b="1" dirty="0" smtClean="0">
                <a:solidFill>
                  <a:srgbClr val="FF0000"/>
                </a:solidFill>
              </a:rPr>
              <a:t>3024, 457 </a:t>
            </a:r>
            <a:r>
              <a:rPr lang="en-US" altLang="en-US" b="1" dirty="0">
                <a:solidFill>
                  <a:srgbClr val="FF0000"/>
                </a:solidFill>
              </a:rPr>
              <a:t>????</a:t>
            </a:r>
            <a:endParaRPr lang="en-US" altLang="en-US" sz="2400" b="1" dirty="0">
              <a:solidFill>
                <a:srgbClr val="FF0000"/>
              </a:solidFill>
            </a:endParaRPr>
          </a:p>
          <a:p>
            <a:pPr eaLnBrk="1" hangingPunct="1"/>
            <a:endParaRPr lang="en-US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577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Using Queues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Operating systems often maintain a queue of processes that are ready to execute or that are waiting for a particular event to occur.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Computer systems must often provide a “holding area” for messages between two processes, two programs, or even two systems. This holding area is usually called a “buffer” and is often implemented as a queue.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Our software queues have counterparts in real world queues. We wait in queues to buy pizza, to enter movie theaters, to drive on a turnpike, and to ride on a roller coaster. Another important application of the queue data structure is to help us simulate and analyze such real world queues </a:t>
            </a:r>
          </a:p>
        </p:txBody>
      </p:sp>
    </p:spTree>
    <p:extLst>
      <p:ext uri="{BB962C8B-B14F-4D97-AF65-F5344CB8AC3E}">
        <p14:creationId xmlns:p14="http://schemas.microsoft.com/office/powerpoint/2010/main" val="3439992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Demo Two - Threads</a:t>
            </a:r>
          </a:p>
        </p:txBody>
      </p:sp>
      <p:pic>
        <p:nvPicPr>
          <p:cNvPr id="55299" name="Picture 2" descr="C:\Users\Dan\Desktop\edition3\Art Files\13549_CH05\13549_CH05_FIG051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426603"/>
            <a:ext cx="5689600" cy="50464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653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Demo Three - Join </a:t>
            </a:r>
          </a:p>
        </p:txBody>
      </p:sp>
      <p:sp>
        <p:nvSpPr>
          <p:cNvPr id="5632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600200"/>
            <a:ext cx="4038600" cy="4525963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sz="1600" dirty="0"/>
              <a:t>package ch04.threads;</a:t>
            </a:r>
          </a:p>
          <a:p>
            <a:pPr>
              <a:buFontTx/>
              <a:buNone/>
            </a:pPr>
            <a:r>
              <a:rPr lang="en-US" altLang="en-US" sz="1600" dirty="0"/>
              <a:t>public class Increase </a:t>
            </a:r>
          </a:p>
          <a:p>
            <a:pPr>
              <a:buFontTx/>
              <a:buNone/>
            </a:pPr>
            <a:r>
              <a:rPr lang="en-US" altLang="en-US" sz="1600" dirty="0"/>
              <a:t>           implements Runnable</a:t>
            </a:r>
          </a:p>
          <a:p>
            <a:pPr>
              <a:buFontTx/>
              <a:buNone/>
            </a:pPr>
            <a:r>
              <a:rPr lang="en-US" altLang="en-US" sz="1600" dirty="0"/>
              <a:t>{</a:t>
            </a:r>
          </a:p>
          <a:p>
            <a:pPr>
              <a:buFontTx/>
              <a:buNone/>
            </a:pPr>
            <a:r>
              <a:rPr lang="en-US" altLang="en-US" sz="1600" dirty="0"/>
              <a:t>   private Counter c;</a:t>
            </a:r>
          </a:p>
          <a:p>
            <a:pPr>
              <a:buFontTx/>
              <a:buNone/>
            </a:pPr>
            <a:r>
              <a:rPr lang="en-US" altLang="en-US" sz="1600" dirty="0"/>
              <a:t>   private int amount;</a:t>
            </a:r>
          </a:p>
          <a:p>
            <a:pPr>
              <a:buFontTx/>
              <a:buNone/>
            </a:pPr>
            <a:r>
              <a:rPr lang="en-US" altLang="en-US" sz="1600" dirty="0"/>
              <a:t>   public Increase (Counter c, int amount)</a:t>
            </a:r>
          </a:p>
          <a:p>
            <a:pPr>
              <a:buFontTx/>
              <a:buNone/>
            </a:pPr>
            <a:r>
              <a:rPr lang="en-US" altLang="en-US" sz="1600" dirty="0"/>
              <a:t>   {</a:t>
            </a:r>
          </a:p>
          <a:p>
            <a:pPr>
              <a:buFontTx/>
              <a:buNone/>
            </a:pPr>
            <a:r>
              <a:rPr lang="en-US" altLang="en-US" sz="1600" dirty="0"/>
              <a:t>      </a:t>
            </a:r>
            <a:r>
              <a:rPr lang="en-US" altLang="en-US" sz="1600" dirty="0" err="1"/>
              <a:t>this.c</a:t>
            </a:r>
            <a:r>
              <a:rPr lang="en-US" altLang="en-US" sz="1600" dirty="0"/>
              <a:t> = c; </a:t>
            </a:r>
            <a:r>
              <a:rPr lang="en-US" altLang="en-US" sz="1600" dirty="0" err="1"/>
              <a:t>this.amount</a:t>
            </a:r>
            <a:r>
              <a:rPr lang="en-US" altLang="en-US" sz="1600" dirty="0"/>
              <a:t> = amount;</a:t>
            </a:r>
          </a:p>
          <a:p>
            <a:pPr>
              <a:buFontTx/>
              <a:buNone/>
            </a:pPr>
            <a:r>
              <a:rPr lang="en-US" altLang="en-US" sz="1600" dirty="0"/>
              <a:t>   }</a:t>
            </a:r>
          </a:p>
          <a:p>
            <a:pPr>
              <a:buFontTx/>
              <a:buNone/>
            </a:pPr>
            <a:endParaRPr lang="en-US" altLang="en-US" sz="1600" dirty="0"/>
          </a:p>
          <a:p>
            <a:pPr>
              <a:buFontTx/>
              <a:buNone/>
            </a:pPr>
            <a:r>
              <a:rPr lang="en-US" altLang="en-US" sz="1600" dirty="0"/>
              <a:t>   public void run()</a:t>
            </a:r>
          </a:p>
          <a:p>
            <a:pPr>
              <a:buFontTx/>
              <a:buNone/>
            </a:pPr>
            <a:r>
              <a:rPr lang="en-US" altLang="en-US" sz="1600" dirty="0"/>
              <a:t>   {</a:t>
            </a:r>
          </a:p>
          <a:p>
            <a:pPr>
              <a:buFontTx/>
              <a:buNone/>
            </a:pPr>
            <a:r>
              <a:rPr lang="nn-NO" altLang="en-US" sz="1600" dirty="0"/>
              <a:t>   for (int i = 1; i &lt;= amount; i++)</a:t>
            </a:r>
          </a:p>
          <a:p>
            <a:pPr>
              <a:buFontTx/>
              <a:buNone/>
            </a:pPr>
            <a:r>
              <a:rPr lang="en-US" altLang="en-US" sz="1600" dirty="0"/>
              <a:t>      </a:t>
            </a:r>
            <a:r>
              <a:rPr lang="en-US" altLang="en-US" sz="1600" dirty="0" err="1"/>
              <a:t>c.increment</a:t>
            </a:r>
            <a:r>
              <a:rPr lang="en-US" altLang="en-US" sz="1600" dirty="0"/>
              <a:t>();</a:t>
            </a:r>
          </a:p>
          <a:p>
            <a:pPr>
              <a:buFontTx/>
              <a:buNone/>
            </a:pPr>
            <a:r>
              <a:rPr lang="en-US" altLang="en-US" sz="1600" dirty="0"/>
              <a:t>   }</a:t>
            </a:r>
          </a:p>
          <a:p>
            <a:pPr>
              <a:buFontTx/>
              <a:buNone/>
            </a:pPr>
            <a:r>
              <a:rPr lang="en-US" altLang="en-US" sz="1600" dirty="0"/>
              <a:t>}</a:t>
            </a:r>
          </a:p>
        </p:txBody>
      </p:sp>
      <p:sp>
        <p:nvSpPr>
          <p:cNvPr id="56324" name="Content Placeholder 3"/>
          <p:cNvSpPr>
            <a:spLocks noGrp="1"/>
          </p:cNvSpPr>
          <p:nvPr>
            <p:ph sz="half" idx="2"/>
          </p:nvPr>
        </p:nvSpPr>
        <p:spPr>
          <a:xfrm>
            <a:off x="4191000" y="1600200"/>
            <a:ext cx="4800600" cy="4525963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sz="1600" dirty="0"/>
              <a:t>package ch04.concurrency;</a:t>
            </a:r>
          </a:p>
          <a:p>
            <a:pPr>
              <a:buFontTx/>
              <a:buNone/>
            </a:pPr>
            <a:r>
              <a:rPr lang="en-US" altLang="en-US" sz="1600" dirty="0"/>
              <a:t>import ch04.threads.*;</a:t>
            </a:r>
          </a:p>
          <a:p>
            <a:pPr>
              <a:buFontTx/>
              <a:buNone/>
            </a:pPr>
            <a:r>
              <a:rPr lang="en-US" altLang="en-US" sz="1600" dirty="0"/>
              <a:t>public class </a:t>
            </a:r>
            <a:r>
              <a:rPr lang="en-US" altLang="en-US" sz="1600" dirty="0" smtClean="0"/>
              <a:t>Demo03</a:t>
            </a:r>
            <a:endParaRPr lang="en-US" altLang="en-US" sz="1600" dirty="0"/>
          </a:p>
          <a:p>
            <a:pPr>
              <a:buFontTx/>
              <a:buNone/>
            </a:pPr>
            <a:r>
              <a:rPr lang="en-US" altLang="en-US" sz="1600" dirty="0"/>
              <a:t>{</a:t>
            </a:r>
          </a:p>
          <a:p>
            <a:pPr>
              <a:buFontTx/>
              <a:buNone/>
            </a:pPr>
            <a:r>
              <a:rPr lang="en-US" altLang="en-US" sz="1600" dirty="0"/>
              <a:t>   public static void main(String[] args) throws </a:t>
            </a:r>
            <a:r>
              <a:rPr lang="en-US" altLang="en-US" sz="1600" dirty="0" err="1"/>
              <a:t>InterruptedException</a:t>
            </a:r>
            <a:endParaRPr lang="en-US" altLang="en-US" sz="1600" dirty="0"/>
          </a:p>
          <a:p>
            <a:pPr>
              <a:buFontTx/>
              <a:buNone/>
            </a:pPr>
            <a:r>
              <a:rPr lang="en-US" altLang="en-US" sz="1600" dirty="0"/>
              <a:t>   {</a:t>
            </a:r>
          </a:p>
          <a:p>
            <a:pPr>
              <a:buFontTx/>
              <a:buNone/>
            </a:pPr>
            <a:r>
              <a:rPr lang="en-US" altLang="en-US" sz="1600" dirty="0"/>
              <a:t>      Counter c = new Counter();</a:t>
            </a:r>
          </a:p>
          <a:p>
            <a:pPr>
              <a:buFontTx/>
              <a:buNone/>
            </a:pPr>
            <a:r>
              <a:rPr lang="en-US" altLang="en-US" sz="1600" dirty="0"/>
              <a:t>      Runnable r = new Increase(c, 10000);</a:t>
            </a:r>
          </a:p>
          <a:p>
            <a:pPr>
              <a:buFontTx/>
              <a:buNone/>
            </a:pPr>
            <a:r>
              <a:rPr lang="en-US" altLang="en-US" sz="1600" dirty="0"/>
              <a:t>      Thread t = new Thread(r);</a:t>
            </a:r>
          </a:p>
          <a:p>
            <a:pPr>
              <a:buFontTx/>
              <a:buNone/>
            </a:pPr>
            <a:r>
              <a:rPr lang="en-US" altLang="en-US" sz="1600" dirty="0"/>
              <a:t>      </a:t>
            </a:r>
            <a:r>
              <a:rPr lang="en-US" altLang="en-US" sz="1600" dirty="0" err="1"/>
              <a:t>t.start</a:t>
            </a:r>
            <a:r>
              <a:rPr lang="en-US" altLang="en-US" sz="1600" dirty="0" smtClean="0"/>
              <a:t>();</a:t>
            </a:r>
          </a:p>
          <a:p>
            <a:pPr>
              <a:buFontTx/>
              <a:buNone/>
            </a:pPr>
            <a:r>
              <a:rPr lang="en-US" altLang="en-US" sz="1600" dirty="0"/>
              <a:t> </a:t>
            </a:r>
            <a:r>
              <a:rPr lang="en-US" altLang="en-US" sz="1600" dirty="0" smtClean="0"/>
              <a:t>     </a:t>
            </a:r>
            <a:r>
              <a:rPr lang="en-US" altLang="en-US" sz="1600" u="sng" dirty="0" err="1" smtClean="0"/>
              <a:t>t.join</a:t>
            </a:r>
            <a:r>
              <a:rPr lang="en-US" altLang="en-US" sz="1600" u="sng" dirty="0" smtClean="0"/>
              <a:t>();</a:t>
            </a:r>
            <a:endParaRPr lang="en-US" altLang="en-US" sz="1600" u="sng" dirty="0"/>
          </a:p>
          <a:p>
            <a:pPr>
              <a:buFontTx/>
              <a:buNone/>
            </a:pPr>
            <a:r>
              <a:rPr lang="en-US" altLang="en-US" sz="1600" dirty="0"/>
              <a:t>      System.out.println("Count is: " + </a:t>
            </a:r>
            <a:r>
              <a:rPr lang="en-US" altLang="en-US" sz="1600" dirty="0" err="1" smtClean="0"/>
              <a:t>c.getCount</a:t>
            </a:r>
            <a:r>
              <a:rPr lang="en-US" altLang="en-US" sz="1600" dirty="0" smtClean="0"/>
              <a:t>());</a:t>
            </a:r>
            <a:endParaRPr lang="en-US" altLang="en-US" sz="1600" dirty="0"/>
          </a:p>
          <a:p>
            <a:pPr>
              <a:buFontTx/>
              <a:buNone/>
            </a:pPr>
            <a:r>
              <a:rPr lang="en-US" altLang="en-US" sz="1600" dirty="0"/>
              <a:t>   }</a:t>
            </a:r>
          </a:p>
          <a:p>
            <a:pPr>
              <a:buFontTx/>
              <a:buNone/>
            </a:pPr>
            <a:r>
              <a:rPr lang="en-US" altLang="en-US" sz="1600" dirty="0"/>
              <a:t>}</a:t>
            </a:r>
          </a:p>
          <a:p>
            <a:pPr>
              <a:buFontTx/>
              <a:buNone/>
            </a:pPr>
            <a:endParaRPr lang="en-US" altLang="en-US" sz="1600" dirty="0" smtClean="0"/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5867400" y="5539161"/>
            <a:ext cx="1903413" cy="73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1" dirty="0">
                <a:solidFill>
                  <a:srgbClr val="FF0000"/>
                </a:solidFill>
              </a:rPr>
              <a:t>Output is 10000</a:t>
            </a:r>
            <a:endParaRPr lang="en-US" altLang="en-US" sz="2400" b="1" dirty="0">
              <a:solidFill>
                <a:srgbClr val="FF0000"/>
              </a:solidFill>
            </a:endParaRPr>
          </a:p>
          <a:p>
            <a:pPr eaLnBrk="1" hangingPunct="1"/>
            <a:endParaRPr lang="en-US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865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Demo Four - Interference</a:t>
            </a:r>
          </a:p>
        </p:txBody>
      </p:sp>
      <p:sp>
        <p:nvSpPr>
          <p:cNvPr id="57347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sz="1600" dirty="0" smtClean="0"/>
              <a:t>package </a:t>
            </a:r>
            <a:r>
              <a:rPr lang="en-US" altLang="en-US" sz="1600" dirty="0" smtClean="0"/>
              <a:t>ch04.threads</a:t>
            </a:r>
            <a:r>
              <a:rPr lang="en-US" altLang="en-US" sz="1600" dirty="0" smtClean="0"/>
              <a:t>;</a:t>
            </a:r>
          </a:p>
          <a:p>
            <a:pPr>
              <a:buFontTx/>
              <a:buNone/>
            </a:pPr>
            <a:r>
              <a:rPr lang="en-US" altLang="en-US" sz="1600" dirty="0" smtClean="0"/>
              <a:t>public class Increase </a:t>
            </a:r>
          </a:p>
          <a:p>
            <a:pPr>
              <a:buFontTx/>
              <a:buNone/>
            </a:pPr>
            <a:r>
              <a:rPr lang="en-US" altLang="en-US" sz="1600" dirty="0" smtClean="0"/>
              <a:t>           implements Runnable</a:t>
            </a:r>
          </a:p>
          <a:p>
            <a:pPr>
              <a:buFontTx/>
              <a:buNone/>
            </a:pPr>
            <a:r>
              <a:rPr lang="en-US" altLang="en-US" sz="1600" dirty="0" smtClean="0"/>
              <a:t>{</a:t>
            </a:r>
          </a:p>
          <a:p>
            <a:pPr>
              <a:buFontTx/>
              <a:buNone/>
            </a:pPr>
            <a:r>
              <a:rPr lang="en-US" altLang="en-US" sz="1600" dirty="0" smtClean="0"/>
              <a:t>   private Counter c;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private int amount;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public Increase (Counter c, int amount)</a:t>
            </a:r>
          </a:p>
          <a:p>
            <a:pPr>
              <a:buFontTx/>
              <a:buNone/>
            </a:pPr>
            <a:r>
              <a:rPr lang="en-US" altLang="en-US" sz="1600" dirty="0" smtClean="0"/>
              <a:t>   {</a:t>
            </a:r>
          </a:p>
          <a:p>
            <a:pPr>
              <a:buFontTx/>
              <a:buNone/>
            </a:pPr>
            <a:r>
              <a:rPr lang="en-US" altLang="en-US" sz="1600" dirty="0" smtClean="0"/>
              <a:t>      </a:t>
            </a:r>
            <a:r>
              <a:rPr lang="en-US" altLang="en-US" sz="1600" dirty="0" err="1" smtClean="0"/>
              <a:t>this.c</a:t>
            </a:r>
            <a:r>
              <a:rPr lang="en-US" altLang="en-US" sz="1600" dirty="0" smtClean="0"/>
              <a:t> = c; </a:t>
            </a:r>
            <a:r>
              <a:rPr lang="en-US" altLang="en-US" sz="1600" dirty="0" err="1" smtClean="0"/>
              <a:t>this.amount</a:t>
            </a:r>
            <a:r>
              <a:rPr lang="en-US" altLang="en-US" sz="1600" dirty="0" smtClean="0"/>
              <a:t> = amount;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}</a:t>
            </a:r>
          </a:p>
          <a:p>
            <a:pPr>
              <a:buFontTx/>
              <a:buNone/>
            </a:pPr>
            <a:endParaRPr lang="en-US" altLang="en-US" sz="1600" dirty="0" smtClean="0"/>
          </a:p>
          <a:p>
            <a:pPr>
              <a:buFontTx/>
              <a:buNone/>
            </a:pPr>
            <a:r>
              <a:rPr lang="en-US" altLang="en-US" sz="1600" dirty="0" smtClean="0"/>
              <a:t>   public void run()</a:t>
            </a:r>
          </a:p>
          <a:p>
            <a:pPr>
              <a:buFontTx/>
              <a:buNone/>
            </a:pPr>
            <a:r>
              <a:rPr lang="en-US" altLang="en-US" sz="1600" dirty="0" smtClean="0"/>
              <a:t>   {</a:t>
            </a:r>
          </a:p>
          <a:p>
            <a:pPr>
              <a:buFontTx/>
              <a:buNone/>
            </a:pPr>
            <a:r>
              <a:rPr lang="nn-NO" altLang="en-US" sz="1600" dirty="0" smtClean="0"/>
              <a:t>   for (int i = 1; i &lt;= amount; i++)</a:t>
            </a:r>
          </a:p>
          <a:p>
            <a:pPr>
              <a:buFontTx/>
              <a:buNone/>
            </a:pPr>
            <a:r>
              <a:rPr lang="en-US" altLang="en-US" sz="1600" dirty="0" smtClean="0"/>
              <a:t>      </a:t>
            </a:r>
            <a:r>
              <a:rPr lang="en-US" altLang="en-US" sz="1600" dirty="0" err="1" smtClean="0"/>
              <a:t>c.increment</a:t>
            </a:r>
            <a:r>
              <a:rPr lang="en-US" altLang="en-US" sz="1600" dirty="0" smtClean="0"/>
              <a:t>();</a:t>
            </a:r>
          </a:p>
          <a:p>
            <a:pPr>
              <a:buFontTx/>
              <a:buNone/>
            </a:pPr>
            <a:r>
              <a:rPr lang="en-US" altLang="en-US" sz="1600" dirty="0" smtClean="0"/>
              <a:t>   }</a:t>
            </a:r>
          </a:p>
          <a:p>
            <a:pPr>
              <a:buFontTx/>
              <a:buNone/>
            </a:pPr>
            <a:r>
              <a:rPr lang="en-US" altLang="en-US" sz="1600" dirty="0" smtClean="0"/>
              <a:t>}</a:t>
            </a:r>
          </a:p>
        </p:txBody>
      </p:sp>
      <p:sp>
        <p:nvSpPr>
          <p:cNvPr id="57348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191000" cy="4038600"/>
          </a:xfrm>
        </p:spPr>
        <p:txBody>
          <a:bodyPr/>
          <a:lstStyle/>
          <a:p>
            <a:pPr>
              <a:buNone/>
            </a:pPr>
            <a:r>
              <a:rPr lang="en-US" altLang="en-US" sz="1400" dirty="0"/>
              <a:t>package ch04.concurrency</a:t>
            </a:r>
            <a:r>
              <a:rPr lang="en-US" altLang="en-US" sz="1400" dirty="0" smtClean="0"/>
              <a:t>;</a:t>
            </a:r>
          </a:p>
          <a:p>
            <a:pPr>
              <a:buFontTx/>
              <a:buNone/>
            </a:pPr>
            <a:r>
              <a:rPr lang="en-US" altLang="en-US" sz="1400" dirty="0" smtClean="0"/>
              <a:t>import ch04.threads</a:t>
            </a:r>
            <a:r>
              <a:rPr lang="en-US" altLang="en-US" sz="1400" dirty="0" smtClean="0"/>
              <a:t>.*;</a:t>
            </a:r>
          </a:p>
          <a:p>
            <a:pPr>
              <a:buFontTx/>
              <a:buNone/>
            </a:pPr>
            <a:r>
              <a:rPr lang="en-US" altLang="en-US" sz="1400" dirty="0" smtClean="0"/>
              <a:t>public class Demo04</a:t>
            </a:r>
          </a:p>
          <a:p>
            <a:pPr>
              <a:buFontTx/>
              <a:buNone/>
            </a:pPr>
            <a:r>
              <a:rPr lang="en-US" altLang="en-US" sz="1400" dirty="0" smtClean="0"/>
              <a:t>{</a:t>
            </a:r>
          </a:p>
          <a:p>
            <a:pPr>
              <a:buFontTx/>
              <a:buNone/>
            </a:pPr>
            <a:r>
              <a:rPr lang="en-US" altLang="en-US" sz="1400" dirty="0" smtClean="0"/>
              <a:t>   public static void main(String[] args) 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    throws </a:t>
            </a:r>
            <a:r>
              <a:rPr lang="en-US" altLang="en-US" sz="1400" dirty="0" err="1" smtClean="0"/>
              <a:t>InterruptedException</a:t>
            </a:r>
            <a:endParaRPr lang="en-US" altLang="en-US" sz="1400" dirty="0" smtClean="0"/>
          </a:p>
          <a:p>
            <a:pPr>
              <a:buFontTx/>
              <a:buNone/>
            </a:pPr>
            <a:r>
              <a:rPr lang="en-US" altLang="en-US" sz="1400" dirty="0" smtClean="0"/>
              <a:t>   {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Counter c = new Counter();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Runnable r1 = new Increase(c, 5000);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Runnable r2 = new Increase(c, 5000);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Thread t1 = new Thread(r1);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Thread t2 = new Thread(r2);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t1.start();   t2.start();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t1.join();    t2.join();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System.out.println("Count is: " + </a:t>
            </a:r>
            <a:r>
              <a:rPr lang="en-US" altLang="en-US" sz="1400" dirty="0" err="1" smtClean="0"/>
              <a:t>c.getCount</a:t>
            </a:r>
            <a:r>
              <a:rPr lang="en-US" altLang="en-US" sz="1400" dirty="0" smtClean="0"/>
              <a:t>());</a:t>
            </a:r>
            <a:endParaRPr lang="en-US" altLang="en-US" sz="1400" dirty="0" smtClean="0"/>
          </a:p>
          <a:p>
            <a:pPr>
              <a:buFontTx/>
              <a:buNone/>
            </a:pPr>
            <a:r>
              <a:rPr lang="en-US" altLang="en-US" sz="1400" dirty="0" smtClean="0"/>
              <a:t>   }</a:t>
            </a:r>
          </a:p>
          <a:p>
            <a:pPr>
              <a:buFontTx/>
              <a:buNone/>
            </a:pPr>
            <a:r>
              <a:rPr lang="en-US" altLang="en-US" sz="1400" dirty="0" smtClean="0"/>
              <a:t>}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5410200" y="5757069"/>
            <a:ext cx="3608388" cy="73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1" dirty="0">
                <a:solidFill>
                  <a:srgbClr val="FF0000"/>
                </a:solidFill>
              </a:rPr>
              <a:t>Output Varies: 9861, 9478 ????</a:t>
            </a:r>
            <a:endParaRPr lang="en-US" altLang="en-US" sz="2400" b="1" dirty="0">
              <a:solidFill>
                <a:srgbClr val="FF0000"/>
              </a:solidFill>
            </a:endParaRPr>
          </a:p>
          <a:p>
            <a:pPr eaLnBrk="1" hangingPunct="1"/>
            <a:endParaRPr lang="en-US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828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Demo Four - Interference</a:t>
            </a:r>
          </a:p>
        </p:txBody>
      </p:sp>
      <p:sp>
        <p:nvSpPr>
          <p:cNvPr id="583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b="1" smtClean="0"/>
              <a:t>Thread t1 		Thread t2</a:t>
            </a:r>
          </a:p>
          <a:p>
            <a:pPr>
              <a:buFontTx/>
              <a:buNone/>
            </a:pPr>
            <a:endParaRPr lang="en-US" altLang="en-US" sz="2000" smtClean="0"/>
          </a:p>
          <a:p>
            <a:pPr>
              <a:buFontTx/>
              <a:buNone/>
            </a:pPr>
            <a:r>
              <a:rPr lang="en-US" altLang="en-US" sz="2000" smtClean="0"/>
              <a:t>Step 1: obtains value 12</a:t>
            </a:r>
          </a:p>
          <a:p>
            <a:pPr>
              <a:buFontTx/>
              <a:buNone/>
            </a:pPr>
            <a:r>
              <a:rPr lang="en-US" altLang="en-US" sz="2000" smtClean="0"/>
              <a:t>					Step 2: obtains value 12</a:t>
            </a:r>
          </a:p>
          <a:p>
            <a:pPr>
              <a:buFontTx/>
              <a:buNone/>
            </a:pPr>
            <a:r>
              <a:rPr lang="en-US" altLang="en-US" sz="2000" smtClean="0"/>
              <a:t>Step 3: increments value to 13 </a:t>
            </a:r>
          </a:p>
          <a:p>
            <a:pPr>
              <a:buFontTx/>
              <a:buNone/>
            </a:pPr>
            <a:r>
              <a:rPr lang="en-US" altLang="en-US" sz="2000" smtClean="0"/>
              <a:t>Step 4: stores the value 13</a:t>
            </a:r>
          </a:p>
          <a:p>
            <a:pPr>
              <a:buFontTx/>
              <a:buNone/>
            </a:pPr>
            <a:r>
              <a:rPr lang="en-US" altLang="en-US" sz="2000" smtClean="0"/>
              <a:t>					Step 5: increments value to 13</a:t>
            </a:r>
          </a:p>
          <a:p>
            <a:pPr>
              <a:buFontTx/>
              <a:buNone/>
            </a:pPr>
            <a:r>
              <a:rPr lang="en-US" altLang="en-US" sz="2000" smtClean="0"/>
              <a:t>					Step 6: stores the value 13</a:t>
            </a:r>
            <a:endParaRPr lang="en-US" altLang="en-US" sz="2800" smtClean="0"/>
          </a:p>
        </p:txBody>
      </p:sp>
    </p:spTree>
    <p:extLst>
      <p:ext uri="{BB962C8B-B14F-4D97-AF65-F5344CB8AC3E}">
        <p14:creationId xmlns:p14="http://schemas.microsoft.com/office/powerpoint/2010/main" val="2811654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altLang="en-US" smtClean="0"/>
              <a:t>Demo Five - Synchronization</a:t>
            </a:r>
          </a:p>
        </p:txBody>
      </p:sp>
      <p:sp>
        <p:nvSpPr>
          <p:cNvPr id="59395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295400"/>
            <a:ext cx="4191000" cy="4525963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sz="1200" dirty="0" smtClean="0"/>
              <a:t>// SyncCounter.java </a:t>
            </a:r>
          </a:p>
          <a:p>
            <a:pPr>
              <a:buFontTx/>
              <a:buNone/>
            </a:pPr>
            <a:r>
              <a:rPr lang="en-US" altLang="en-US" sz="1200" dirty="0" smtClean="0"/>
              <a:t>// Tracks the current value of a counter.</a:t>
            </a:r>
          </a:p>
          <a:p>
            <a:pPr>
              <a:buFontTx/>
              <a:buNone/>
            </a:pPr>
            <a:r>
              <a:rPr lang="en-US" altLang="en-US" sz="1200" dirty="0" smtClean="0"/>
              <a:t>// Provides synchronized access </a:t>
            </a:r>
          </a:p>
          <a:p>
            <a:pPr>
              <a:buFontTx/>
              <a:buNone/>
            </a:pPr>
            <a:endParaRPr lang="en-US" altLang="en-US" sz="1200" dirty="0" smtClean="0"/>
          </a:p>
          <a:p>
            <a:pPr>
              <a:buFontTx/>
              <a:buNone/>
            </a:pPr>
            <a:r>
              <a:rPr lang="en-US" altLang="en-US" sz="1200" dirty="0" smtClean="0"/>
              <a:t>package </a:t>
            </a:r>
            <a:r>
              <a:rPr lang="en-US" altLang="en-US" sz="1200" dirty="0" smtClean="0"/>
              <a:t>ch04.threads</a:t>
            </a:r>
            <a:r>
              <a:rPr lang="en-US" altLang="en-US" sz="1200" dirty="0" smtClean="0"/>
              <a:t>;</a:t>
            </a:r>
          </a:p>
          <a:p>
            <a:pPr>
              <a:buFontTx/>
              <a:buNone/>
            </a:pPr>
            <a:r>
              <a:rPr lang="en-US" altLang="en-US" sz="1200" dirty="0" smtClean="0"/>
              <a:t>public class </a:t>
            </a:r>
            <a:r>
              <a:rPr lang="en-US" altLang="en-US" sz="1200" dirty="0" err="1" smtClean="0"/>
              <a:t>SyncCounter</a:t>
            </a:r>
            <a:endParaRPr lang="en-US" altLang="en-US" sz="1200" dirty="0" smtClean="0"/>
          </a:p>
          <a:p>
            <a:pPr>
              <a:buFontTx/>
              <a:buNone/>
            </a:pPr>
            <a:r>
              <a:rPr lang="en-US" altLang="en-US" sz="1200" dirty="0" smtClean="0"/>
              <a:t>{</a:t>
            </a:r>
          </a:p>
          <a:p>
            <a:pPr>
              <a:buFontTx/>
              <a:buNone/>
            </a:pPr>
            <a:r>
              <a:rPr lang="en-US" altLang="en-US" sz="1200" dirty="0" smtClean="0"/>
              <a:t>   private int count;</a:t>
            </a:r>
          </a:p>
          <a:p>
            <a:pPr>
              <a:buFontTx/>
              <a:buNone/>
            </a:pPr>
            <a:r>
              <a:rPr lang="en-US" altLang="en-US" sz="1200" dirty="0" smtClean="0"/>
              <a:t>   public </a:t>
            </a:r>
            <a:r>
              <a:rPr lang="en-US" altLang="en-US" sz="1200" dirty="0" err="1" smtClean="0"/>
              <a:t>SyncCounter</a:t>
            </a:r>
            <a:r>
              <a:rPr lang="en-US" altLang="en-US" sz="1200" dirty="0" smtClean="0"/>
              <a:t>()</a:t>
            </a:r>
          </a:p>
          <a:p>
            <a:pPr>
              <a:buFontTx/>
              <a:buNone/>
            </a:pPr>
            <a:r>
              <a:rPr lang="en-US" altLang="en-US" sz="1200" dirty="0" smtClean="0"/>
              <a:t>   {</a:t>
            </a:r>
          </a:p>
          <a:p>
            <a:pPr>
              <a:buFontTx/>
              <a:buNone/>
            </a:pPr>
            <a:r>
              <a:rPr lang="en-US" altLang="en-US" sz="1200" dirty="0" smtClean="0"/>
              <a:t>      count = 0;</a:t>
            </a:r>
          </a:p>
          <a:p>
            <a:pPr>
              <a:buFontTx/>
              <a:buNone/>
            </a:pPr>
            <a:r>
              <a:rPr lang="en-US" altLang="en-US" sz="1200" dirty="0" smtClean="0"/>
              <a:t>   }</a:t>
            </a:r>
          </a:p>
          <a:p>
            <a:pPr>
              <a:buFontTx/>
              <a:buNone/>
            </a:pPr>
            <a:endParaRPr lang="en-US" altLang="en-US" sz="1200" dirty="0" smtClean="0"/>
          </a:p>
          <a:p>
            <a:pPr>
              <a:buFontTx/>
              <a:buNone/>
            </a:pPr>
            <a:r>
              <a:rPr lang="en-US" altLang="en-US" sz="1200" dirty="0" smtClean="0"/>
              <a:t>   public </a:t>
            </a:r>
            <a:r>
              <a:rPr lang="en-US" altLang="en-US" sz="1200" u="sng" dirty="0" smtClean="0"/>
              <a:t>synchronized</a:t>
            </a:r>
            <a:r>
              <a:rPr lang="en-US" altLang="en-US" sz="1200" dirty="0" smtClean="0"/>
              <a:t> void increment()</a:t>
            </a:r>
          </a:p>
          <a:p>
            <a:pPr>
              <a:buFontTx/>
              <a:buNone/>
            </a:pPr>
            <a:r>
              <a:rPr lang="en-US" altLang="en-US" sz="1200" dirty="0" smtClean="0"/>
              <a:t>   {</a:t>
            </a:r>
          </a:p>
          <a:p>
            <a:pPr>
              <a:buFontTx/>
              <a:buNone/>
            </a:pPr>
            <a:r>
              <a:rPr lang="en-US" altLang="en-US" sz="1200" dirty="0" smtClean="0"/>
              <a:t>      count++;</a:t>
            </a:r>
          </a:p>
          <a:p>
            <a:pPr>
              <a:buFontTx/>
              <a:buNone/>
            </a:pPr>
            <a:r>
              <a:rPr lang="en-US" altLang="en-US" sz="1200" dirty="0" smtClean="0"/>
              <a:t>   }</a:t>
            </a:r>
          </a:p>
          <a:p>
            <a:pPr>
              <a:buFontTx/>
              <a:buNone/>
            </a:pPr>
            <a:endParaRPr lang="en-US" altLang="en-US" sz="1200" dirty="0" smtClean="0"/>
          </a:p>
          <a:p>
            <a:pPr>
              <a:buFontTx/>
              <a:buNone/>
            </a:pPr>
            <a:r>
              <a:rPr lang="en-US" altLang="en-US" sz="1200" dirty="0"/>
              <a:t>   public int </a:t>
            </a:r>
            <a:r>
              <a:rPr lang="en-US" altLang="en-US" sz="1200" dirty="0" err="1"/>
              <a:t>getCount</a:t>
            </a:r>
            <a:r>
              <a:rPr lang="en-US" altLang="en-US" sz="1200" dirty="0"/>
              <a:t>()</a:t>
            </a:r>
          </a:p>
          <a:p>
            <a:pPr>
              <a:buFontTx/>
              <a:buNone/>
            </a:pPr>
            <a:r>
              <a:rPr lang="en-US" altLang="en-US" sz="1200" dirty="0"/>
              <a:t>  </a:t>
            </a:r>
            <a:r>
              <a:rPr lang="en-US" altLang="en-US" sz="1200" dirty="0" smtClean="0"/>
              <a:t> </a:t>
            </a:r>
            <a:r>
              <a:rPr lang="en-US" altLang="en-US" sz="1200" dirty="0"/>
              <a:t>{</a:t>
            </a:r>
          </a:p>
          <a:p>
            <a:pPr>
              <a:buFontTx/>
              <a:buNone/>
            </a:pPr>
            <a:r>
              <a:rPr lang="en-US" altLang="en-US" sz="1200" dirty="0"/>
              <a:t>  </a:t>
            </a:r>
            <a:r>
              <a:rPr lang="en-US" altLang="en-US" sz="1200" dirty="0" smtClean="0"/>
              <a:t>     </a:t>
            </a:r>
            <a:r>
              <a:rPr lang="en-US" altLang="en-US" sz="1200" dirty="0"/>
              <a:t>return count;</a:t>
            </a:r>
          </a:p>
          <a:p>
            <a:pPr>
              <a:buFontTx/>
              <a:buNone/>
            </a:pPr>
            <a:r>
              <a:rPr lang="en-US" altLang="en-US" sz="1200" dirty="0"/>
              <a:t>  </a:t>
            </a:r>
            <a:r>
              <a:rPr lang="en-US" altLang="en-US" sz="1200" dirty="0" smtClean="0"/>
              <a:t> </a:t>
            </a:r>
            <a:r>
              <a:rPr lang="en-US" altLang="en-US" sz="1200" dirty="0"/>
              <a:t>}</a:t>
            </a:r>
          </a:p>
          <a:p>
            <a:pPr>
              <a:buFontTx/>
              <a:buNone/>
            </a:pPr>
            <a:r>
              <a:rPr lang="en-US" altLang="en-US" sz="1200" dirty="0" smtClean="0"/>
              <a:t>}</a:t>
            </a:r>
            <a:endParaRPr lang="en-US" altLang="en-US" sz="1200" dirty="0" smtClean="0"/>
          </a:p>
        </p:txBody>
      </p:sp>
      <p:sp>
        <p:nvSpPr>
          <p:cNvPr id="59396" name="Content Placeholder 3"/>
          <p:cNvSpPr>
            <a:spLocks noGrp="1"/>
          </p:cNvSpPr>
          <p:nvPr>
            <p:ph sz="half" idx="2"/>
          </p:nvPr>
        </p:nvSpPr>
        <p:spPr>
          <a:xfrm>
            <a:off x="4038600" y="1302589"/>
            <a:ext cx="4267200" cy="4525963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sz="1400" dirty="0"/>
              <a:t>// The </a:t>
            </a:r>
            <a:r>
              <a:rPr lang="en-US" altLang="en-US" sz="1400" dirty="0" err="1"/>
              <a:t>IncreaseSync</a:t>
            </a:r>
            <a:r>
              <a:rPr lang="en-US" altLang="en-US" sz="1400" dirty="0"/>
              <a:t> class </a:t>
            </a:r>
            <a:r>
              <a:rPr lang="en-US" altLang="en-US" sz="1400" dirty="0" smtClean="0"/>
              <a:t>is </a:t>
            </a:r>
            <a:r>
              <a:rPr lang="en-US" altLang="en-US" sz="1400" dirty="0"/>
              <a:t>identical to </a:t>
            </a:r>
            <a:r>
              <a:rPr lang="en-US" altLang="en-US" sz="1400" dirty="0" smtClean="0"/>
              <a:t>Increase </a:t>
            </a:r>
          </a:p>
          <a:p>
            <a:pPr>
              <a:buFontTx/>
              <a:buNone/>
            </a:pPr>
            <a:r>
              <a:rPr lang="en-US" altLang="en-US" sz="1400" dirty="0" smtClean="0"/>
              <a:t>// </a:t>
            </a:r>
            <a:r>
              <a:rPr lang="en-US" altLang="en-US" sz="1400" dirty="0" err="1" smtClean="0"/>
              <a:t>cass</a:t>
            </a:r>
            <a:r>
              <a:rPr lang="en-US" altLang="en-US" sz="1400" dirty="0" smtClean="0"/>
              <a:t> </a:t>
            </a:r>
            <a:r>
              <a:rPr lang="en-US" altLang="en-US" sz="1400" dirty="0"/>
              <a:t>except that it accepts a </a:t>
            </a:r>
            <a:r>
              <a:rPr lang="en-US" altLang="en-US" sz="1400" dirty="0" err="1" smtClean="0"/>
              <a:t>SyncCounter</a:t>
            </a:r>
            <a:r>
              <a:rPr lang="en-US" altLang="en-US" sz="1400" dirty="0" smtClean="0"/>
              <a:t> instead</a:t>
            </a:r>
          </a:p>
          <a:p>
            <a:pPr>
              <a:buFontTx/>
              <a:buNone/>
            </a:pPr>
            <a:r>
              <a:rPr lang="en-US" altLang="en-US" sz="1400" dirty="0" smtClean="0"/>
              <a:t>// of </a:t>
            </a:r>
            <a:r>
              <a:rPr lang="en-US" altLang="en-US" sz="1400" dirty="0"/>
              <a:t>Counter as its </a:t>
            </a:r>
            <a:r>
              <a:rPr lang="en-US" altLang="en-US" sz="1400" dirty="0" smtClean="0"/>
              <a:t>first parameter</a:t>
            </a:r>
          </a:p>
          <a:p>
            <a:pPr>
              <a:buFontTx/>
              <a:buNone/>
            </a:pPr>
            <a:r>
              <a:rPr lang="en-US" altLang="en-US" sz="1400" dirty="0" smtClean="0"/>
              <a:t>package ch04.concurrency;</a:t>
            </a:r>
          </a:p>
          <a:p>
            <a:pPr>
              <a:buFontTx/>
              <a:buNone/>
            </a:pPr>
            <a:r>
              <a:rPr lang="en-US" altLang="en-US" sz="1400" dirty="0" smtClean="0"/>
              <a:t>import ch04.threads</a:t>
            </a:r>
            <a:r>
              <a:rPr lang="en-US" altLang="en-US" sz="1400" dirty="0" smtClean="0"/>
              <a:t>.*;</a:t>
            </a:r>
          </a:p>
          <a:p>
            <a:pPr>
              <a:buFontTx/>
              <a:buNone/>
            </a:pPr>
            <a:r>
              <a:rPr lang="en-US" altLang="en-US" sz="1400" dirty="0" smtClean="0"/>
              <a:t>public class Demo05</a:t>
            </a:r>
          </a:p>
          <a:p>
            <a:pPr>
              <a:buFontTx/>
              <a:buNone/>
            </a:pPr>
            <a:r>
              <a:rPr lang="en-US" altLang="en-US" sz="1400" dirty="0" smtClean="0"/>
              <a:t>{</a:t>
            </a:r>
          </a:p>
          <a:p>
            <a:pPr>
              <a:buFontTx/>
              <a:buNone/>
            </a:pPr>
            <a:r>
              <a:rPr lang="en-US" altLang="en-US" sz="1400" dirty="0" smtClean="0"/>
              <a:t>   public static void main(String[] args) throws </a:t>
            </a:r>
            <a:r>
              <a:rPr lang="en-US" altLang="en-US" sz="1400" dirty="0" err="1" smtClean="0"/>
              <a:t>InterruptedException</a:t>
            </a:r>
            <a:endParaRPr lang="en-US" altLang="en-US" sz="1400" dirty="0" smtClean="0"/>
          </a:p>
          <a:p>
            <a:pPr>
              <a:buFontTx/>
              <a:buNone/>
            </a:pPr>
            <a:r>
              <a:rPr lang="en-US" altLang="en-US" sz="1400" dirty="0" smtClean="0"/>
              <a:t>   {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</a:t>
            </a:r>
            <a:r>
              <a:rPr lang="en-US" altLang="en-US" sz="1400" dirty="0" err="1" smtClean="0"/>
              <a:t>SyncCounter</a:t>
            </a:r>
            <a:r>
              <a:rPr lang="en-US" altLang="en-US" sz="1400" dirty="0" smtClean="0"/>
              <a:t> </a:t>
            </a:r>
            <a:r>
              <a:rPr lang="en-US" altLang="en-US" sz="1400" dirty="0" err="1" smtClean="0"/>
              <a:t>sc</a:t>
            </a:r>
            <a:r>
              <a:rPr lang="en-US" altLang="en-US" sz="1400" dirty="0" smtClean="0"/>
              <a:t> = new </a:t>
            </a:r>
            <a:r>
              <a:rPr lang="en-US" altLang="en-US" sz="1400" dirty="0" err="1" smtClean="0"/>
              <a:t>SyncCounter</a:t>
            </a:r>
            <a:r>
              <a:rPr lang="en-US" altLang="en-US" sz="1400" dirty="0" smtClean="0"/>
              <a:t>();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Runnable r1 = new </a:t>
            </a:r>
            <a:r>
              <a:rPr lang="en-US" altLang="en-US" sz="1400" dirty="0" err="1" smtClean="0"/>
              <a:t>IncreaseSync</a:t>
            </a:r>
            <a:r>
              <a:rPr lang="en-US" altLang="en-US" sz="1400" dirty="0" smtClean="0"/>
              <a:t>(</a:t>
            </a:r>
            <a:r>
              <a:rPr lang="en-US" altLang="en-US" sz="1400" dirty="0" err="1" smtClean="0"/>
              <a:t>sc</a:t>
            </a:r>
            <a:r>
              <a:rPr lang="en-US" altLang="en-US" sz="1400" dirty="0" smtClean="0"/>
              <a:t>, 5000);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Runnable r2 = new </a:t>
            </a:r>
            <a:r>
              <a:rPr lang="en-US" altLang="en-US" sz="1400" dirty="0" err="1" smtClean="0"/>
              <a:t>IncreaseSunc</a:t>
            </a:r>
            <a:r>
              <a:rPr lang="en-US" altLang="en-US" sz="1400" dirty="0" smtClean="0"/>
              <a:t>(</a:t>
            </a:r>
            <a:r>
              <a:rPr lang="en-US" altLang="en-US" sz="1400" dirty="0" err="1" smtClean="0"/>
              <a:t>sc</a:t>
            </a:r>
            <a:r>
              <a:rPr lang="en-US" altLang="en-US" sz="1400" dirty="0" smtClean="0"/>
              <a:t>, 5000);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Thread t1 = new Thread(r1);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Thread t2 = new Thread(r2);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t1.start(); t2.start();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t1.join(); t2.join();</a:t>
            </a:r>
          </a:p>
          <a:p>
            <a:pPr>
              <a:buFontTx/>
              <a:buNone/>
            </a:pPr>
            <a:r>
              <a:rPr lang="en-US" altLang="en-US" sz="1400" dirty="0" smtClean="0"/>
              <a:t>      System.out.println("Count is: " + </a:t>
            </a:r>
            <a:r>
              <a:rPr lang="en-US" altLang="en-US" sz="1400" dirty="0" err="1" smtClean="0"/>
              <a:t>sc.getCount</a:t>
            </a:r>
            <a:r>
              <a:rPr lang="en-US" altLang="en-US" sz="1400" dirty="0" smtClean="0"/>
              <a:t>());</a:t>
            </a:r>
            <a:endParaRPr lang="en-US" altLang="en-US" sz="1400" dirty="0" smtClean="0"/>
          </a:p>
          <a:p>
            <a:pPr>
              <a:buFontTx/>
              <a:buNone/>
            </a:pPr>
            <a:r>
              <a:rPr lang="en-US" altLang="en-US" sz="1400" dirty="0" smtClean="0"/>
              <a:t>   }</a:t>
            </a:r>
          </a:p>
          <a:p>
            <a:pPr>
              <a:buFontTx/>
              <a:buNone/>
            </a:pPr>
            <a:r>
              <a:rPr lang="en-US" altLang="en-US" sz="1400" dirty="0" smtClean="0"/>
              <a:t>}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6802078" y="5083175"/>
            <a:ext cx="1903413" cy="73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1" dirty="0">
                <a:solidFill>
                  <a:srgbClr val="FF0000"/>
                </a:solidFill>
              </a:rPr>
              <a:t>Output is 10000</a:t>
            </a:r>
            <a:endParaRPr lang="en-US" altLang="en-US" sz="2400" b="1" dirty="0">
              <a:solidFill>
                <a:srgbClr val="FF0000"/>
              </a:solidFill>
            </a:endParaRPr>
          </a:p>
          <a:p>
            <a:pPr eaLnBrk="1" hangingPunct="1"/>
            <a:endParaRPr lang="en-US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813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A Synchronized Queue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Similarly the synchronized keyword can be used to control access to an entire or selected parts of a data structure</a:t>
            </a:r>
          </a:p>
          <a:p>
            <a:r>
              <a:rPr lang="en-US" dirty="0" smtClean="0"/>
              <a:t>See the subsection “A Synchronized Queue”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014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0"/>
            <a:ext cx="8229600" cy="990600"/>
          </a:xfrm>
        </p:spPr>
        <p:txBody>
          <a:bodyPr/>
          <a:lstStyle/>
          <a:p>
            <a:r>
              <a:rPr lang="en-US" dirty="0" smtClean="0"/>
              <a:t>Our Queue Architecture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990600"/>
            <a:ext cx="6599677" cy="525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28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/>
              <a:t>4</a:t>
            </a:r>
            <a:r>
              <a:rPr lang="en-US" altLang="en-US" sz="4000" dirty="0" smtClean="0"/>
              <a:t>.2 The </a:t>
            </a:r>
            <a:r>
              <a:rPr lang="en-US" altLang="en-US" sz="4000" dirty="0" smtClean="0"/>
              <a:t>Queue </a:t>
            </a:r>
            <a:r>
              <a:rPr lang="en-US" altLang="en-US" sz="4000" dirty="0" smtClean="0"/>
              <a:t>Interface</a:t>
            </a:r>
            <a:endParaRPr lang="en-US" altLang="en-US" sz="4000" dirty="0" smtClean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 smtClean="0"/>
              <a:t>We use a similar approach as with the Stack ADT.</a:t>
            </a:r>
          </a:p>
          <a:p>
            <a:pPr eaLnBrk="1" hangingPunct="1"/>
            <a:r>
              <a:rPr lang="en-US" altLang="en-US" sz="2800" dirty="0" smtClean="0"/>
              <a:t>Our queues</a:t>
            </a:r>
          </a:p>
          <a:p>
            <a:pPr lvl="1" eaLnBrk="1" hangingPunct="1"/>
            <a:r>
              <a:rPr lang="en-US" altLang="en-US" sz="2400" dirty="0" smtClean="0"/>
              <a:t>are </a:t>
            </a:r>
            <a:r>
              <a:rPr lang="en-US" altLang="en-US" sz="2800" dirty="0" smtClean="0"/>
              <a:t>generic</a:t>
            </a:r>
          </a:p>
          <a:p>
            <a:pPr lvl="1" eaLnBrk="1" hangingPunct="1"/>
            <a:r>
              <a:rPr lang="en-US" altLang="en-US" sz="2800" dirty="0" smtClean="0"/>
              <a:t>queue related classes are held in </a:t>
            </a:r>
            <a:r>
              <a:rPr lang="en-US" alt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ch04.queues</a:t>
            </a:r>
            <a:r>
              <a:rPr lang="en-US" altLang="en-US" sz="2800" dirty="0" smtClean="0"/>
              <a:t> package</a:t>
            </a:r>
          </a:p>
          <a:p>
            <a:pPr eaLnBrk="1" hangingPunct="1"/>
            <a:r>
              <a:rPr lang="en-US" altLang="en-US" sz="2800" dirty="0" smtClean="0"/>
              <a:t>we define exceptions for both queue underflow and queue overflow</a:t>
            </a:r>
          </a:p>
          <a:p>
            <a:pPr eaLnBrk="1" hangingPunct="1"/>
            <a:r>
              <a:rPr lang="en-US" altLang="en-US" sz="2800" dirty="0" smtClean="0"/>
              <a:t>we create a </a:t>
            </a:r>
            <a:r>
              <a:rPr lang="en-US" alt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QueueInterface</a:t>
            </a:r>
            <a:endParaRPr lang="en-US" altLang="en-US" sz="2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36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eaLnBrk="1" hangingPunct="1"/>
            <a:r>
              <a:rPr lang="en-US" altLang="en-US" sz="4000" dirty="0" smtClean="0">
                <a:latin typeface="Courier New" panose="02070309020205020404" pitchFamily="49" charset="0"/>
              </a:rPr>
              <a:t>QueueInterface</a:t>
            </a:r>
          </a:p>
        </p:txBody>
      </p:sp>
      <p:sp>
        <p:nvSpPr>
          <p:cNvPr id="12291" name="Text Box 4"/>
          <p:cNvSpPr txBox="1">
            <a:spLocks noChangeArrowheads="1"/>
          </p:cNvSpPr>
          <p:nvPr/>
        </p:nvSpPr>
        <p:spPr bwMode="auto">
          <a:xfrm>
            <a:off x="228600" y="1295400"/>
            <a:ext cx="8458200" cy="5047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package ch04.queues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interface QueueInterface&lt;T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&gt;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</a:t>
            </a:r>
            <a:r>
              <a:rPr lang="en-US" altLang="en-US" sz="1400" b="1" dirty="0">
                <a:latin typeface="Courier New" panose="02070309020205020404" pitchFamily="49" charset="0"/>
              </a:rPr>
              <a:t>void enqueue(T element) throws QueueOverflowException1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// </a:t>
            </a:r>
            <a:r>
              <a:rPr lang="en-US" altLang="en-US" sz="1400" b="1" dirty="0">
                <a:latin typeface="Courier New" panose="02070309020205020404" pitchFamily="49" charset="0"/>
              </a:rPr>
              <a:t>Throws QueueOverflowException if this queue is full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</a:t>
            </a:r>
            <a:r>
              <a:rPr lang="en-US" altLang="en-US" sz="1400" b="1" dirty="0">
                <a:latin typeface="Courier New" panose="02070309020205020404" pitchFamily="49" charset="0"/>
              </a:rPr>
              <a:t>// otherwise, adds element to the rear of this queue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.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T dequeue() throws QueueUnderflowException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</a:t>
            </a:r>
            <a:r>
              <a:rPr lang="en-US" altLang="en-US" sz="1400" b="1" dirty="0">
                <a:latin typeface="Courier New" panose="02070309020205020404" pitchFamily="49" charset="0"/>
              </a:rPr>
              <a:t>// Throws QueueUnderflowException if this queue is empty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</a:t>
            </a:r>
            <a:r>
              <a:rPr lang="en-US" altLang="en-US" sz="1400" b="1" dirty="0">
                <a:latin typeface="Courier New" panose="02070309020205020404" pitchFamily="49" charset="0"/>
              </a:rPr>
              <a:t>// otherwise, removes front element from this queue and returns it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.</a:t>
            </a:r>
          </a:p>
          <a:p>
            <a:pPr eaLnBrk="1" hangingPunct="1"/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</a:t>
            </a:r>
            <a:r>
              <a:rPr lang="en-US" altLang="en-US" sz="1400" b="1" dirty="0">
                <a:latin typeface="Courier New" panose="02070309020205020404" pitchFamily="49" charset="0"/>
              </a:rPr>
              <a:t>boolean isFull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();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</a:t>
            </a:r>
            <a:r>
              <a:rPr lang="en-US" altLang="en-US" sz="1400" b="1" dirty="0">
                <a:latin typeface="Courier New" panose="02070309020205020404" pitchFamily="49" charset="0"/>
              </a:rPr>
              <a:t>// Returns true if this queue is full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</a:t>
            </a:r>
            <a:r>
              <a:rPr lang="en-US" altLang="en-US" sz="1400" b="1" dirty="0">
                <a:latin typeface="Courier New" panose="02070309020205020404" pitchFamily="49" charset="0"/>
              </a:rPr>
              <a:t>// otherwise, returns false.</a:t>
            </a:r>
          </a:p>
          <a:p>
            <a:pPr eaLnBrk="1" hangingPunct="1"/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  boolean </a:t>
            </a:r>
            <a:r>
              <a:rPr lang="en-US" altLang="en-US" sz="1400" b="1" dirty="0">
                <a:latin typeface="Courier New" panose="02070309020205020404" pitchFamily="49" charset="0"/>
              </a:rPr>
              <a:t>isEmpty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();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</a:t>
            </a:r>
            <a:r>
              <a:rPr lang="en-US" altLang="en-US" sz="1400" b="1" dirty="0">
                <a:latin typeface="Courier New" panose="02070309020205020404" pitchFamily="49" charset="0"/>
              </a:rPr>
              <a:t>// Returns true if this queue is empty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</a:t>
            </a:r>
            <a:r>
              <a:rPr lang="en-US" altLang="en-US" sz="1400" b="1" dirty="0">
                <a:latin typeface="Courier New" panose="02070309020205020404" pitchFamily="49" charset="0"/>
              </a:rPr>
              <a:t>// otherwise, returns false.</a:t>
            </a:r>
          </a:p>
          <a:p>
            <a:pPr eaLnBrk="1" hangingPunct="1"/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</a:t>
            </a:r>
            <a:r>
              <a:rPr lang="en-US" altLang="en-US" sz="1400" b="1" dirty="0">
                <a:latin typeface="Courier New" panose="02070309020205020404" pitchFamily="49" charset="0"/>
              </a:rPr>
              <a:t>int size();  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// </a:t>
            </a:r>
            <a:r>
              <a:rPr lang="en-US" altLang="en-US" sz="1400" b="1" dirty="0">
                <a:latin typeface="Courier New" panose="02070309020205020404" pitchFamily="49" charset="0"/>
              </a:rPr>
              <a:t>Returns the number of elements in this queue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.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}</a:t>
            </a:r>
            <a:endParaRPr lang="en-US" altLang="en-US" sz="1400" b="1" dirty="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211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Example Use of a </a:t>
            </a:r>
            <a:r>
              <a:rPr lang="en-US" sz="4000" dirty="0" smtClean="0"/>
              <a:t>Queue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Instructors can now review and demonstrate the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RepeatStrings</a:t>
            </a:r>
            <a:r>
              <a:rPr lang="en-US" sz="2800" dirty="0" smtClean="0"/>
              <a:t> </a:t>
            </a:r>
            <a:r>
              <a:rPr lang="en-US" sz="2800" dirty="0" smtClean="0"/>
              <a:t>application found in package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ch04.apps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777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13387</TotalTime>
  <Words>3969</Words>
  <Application>Microsoft Office PowerPoint</Application>
  <PresentationFormat>On-screen Show (4:3)</PresentationFormat>
  <Paragraphs>729</Paragraphs>
  <Slides>66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0" baseType="lpstr">
      <vt:lpstr>Arial</vt:lpstr>
      <vt:lpstr>Calibri</vt:lpstr>
      <vt:lpstr>Courier New</vt:lpstr>
      <vt:lpstr>Default Design</vt:lpstr>
      <vt:lpstr>               Chapter 4  The Queue ADT</vt:lpstr>
      <vt:lpstr>Chapter 4: The Queue ADT</vt:lpstr>
      <vt:lpstr>4.1 The Queue</vt:lpstr>
      <vt:lpstr>Operations on Queues</vt:lpstr>
      <vt:lpstr>PowerPoint Presentation</vt:lpstr>
      <vt:lpstr>Using Queues</vt:lpstr>
      <vt:lpstr>4.2 The Queue Interface</vt:lpstr>
      <vt:lpstr>QueueInterface</vt:lpstr>
      <vt:lpstr>Example Use of a Queue</vt:lpstr>
      <vt:lpstr>4.3 Array-Based Queue Implementations</vt:lpstr>
      <vt:lpstr>Fixed Front Design</vt:lpstr>
      <vt:lpstr>Floating Front Design</vt:lpstr>
      <vt:lpstr>Wrap Around with Floating Front Design</vt:lpstr>
      <vt:lpstr>The ArrayBoundedQueue Class</vt:lpstr>
      <vt:lpstr>The enqueue operation</vt:lpstr>
      <vt:lpstr>The dequeue operation</vt:lpstr>
      <vt:lpstr>Remaining Queue Operations (observers)</vt:lpstr>
      <vt:lpstr>The ArrayUnboundedQueue Class</vt:lpstr>
      <vt:lpstr>The ArrayUnbndQueue Class</vt:lpstr>
      <vt:lpstr>The enlarge operation</vt:lpstr>
      <vt:lpstr>The enqueue operation</vt:lpstr>
      <vt:lpstr>4.4 An Interactive Test Driver</vt:lpstr>
      <vt:lpstr>The General Approach</vt:lpstr>
      <vt:lpstr>PowerPoint Presentation</vt:lpstr>
      <vt:lpstr>4.5 Link-Based Queue Implementations</vt:lpstr>
      <vt:lpstr>The LinkedQueue Class</vt:lpstr>
      <vt:lpstr>The enqueue operation</vt:lpstr>
      <vt:lpstr>Code for the enqueue method</vt:lpstr>
      <vt:lpstr>The dequeue operation</vt:lpstr>
      <vt:lpstr>Code for the dequeue method</vt:lpstr>
      <vt:lpstr>An Alternative Approach - A Circular Linked Queue</vt:lpstr>
      <vt:lpstr>Comparing Queue Implementations</vt:lpstr>
      <vt:lpstr>Comparing Queue Implementations</vt:lpstr>
      <vt:lpstr>4.6 Application: Palindromes</vt:lpstr>
      <vt:lpstr>The Palindrome Class</vt:lpstr>
      <vt:lpstr>The test method approach</vt:lpstr>
      <vt:lpstr>Test for Palindrome (String candidate) </vt:lpstr>
      <vt:lpstr>Code and Demo</vt:lpstr>
      <vt:lpstr>Program Architecture</vt:lpstr>
      <vt:lpstr>4.7 Queue Variations</vt:lpstr>
      <vt:lpstr>Exceptional Situations</vt:lpstr>
      <vt:lpstr>Inheritance of Interfaces</vt:lpstr>
      <vt:lpstr>The Glass Queue</vt:lpstr>
      <vt:lpstr>PowerPoint Presentation</vt:lpstr>
      <vt:lpstr>The Double-Ended Queue: Deque</vt:lpstr>
      <vt:lpstr>PowerPoint Presentation</vt:lpstr>
      <vt:lpstr>A good approach for implementing Deque</vt:lpstr>
      <vt:lpstr>Queues in the Java Standard Library</vt:lpstr>
      <vt:lpstr>Queues in the Java Standard Library</vt:lpstr>
      <vt:lpstr>4.8 Application:  Average Waiting Time</vt:lpstr>
      <vt:lpstr>Definitions</vt:lpstr>
      <vt:lpstr>PowerPoint Presentation</vt:lpstr>
      <vt:lpstr>Simple Example Results</vt:lpstr>
      <vt:lpstr>Program Architecture</vt:lpstr>
      <vt:lpstr>Sample Run of SimulationCLI</vt:lpstr>
      <vt:lpstr>4.9 Concurrency, Interference, and Synchronization</vt:lpstr>
      <vt:lpstr>Counter  Class</vt:lpstr>
      <vt:lpstr>Demo One - Basic</vt:lpstr>
      <vt:lpstr>Demo Two - Threads</vt:lpstr>
      <vt:lpstr>Demo Two - Threads</vt:lpstr>
      <vt:lpstr>Demo Three - Join </vt:lpstr>
      <vt:lpstr>Demo Four - Interference</vt:lpstr>
      <vt:lpstr>Demo Four - Interference</vt:lpstr>
      <vt:lpstr>Demo Five - Synchronization</vt:lpstr>
      <vt:lpstr>A Synchronized Queue</vt:lpstr>
      <vt:lpstr>Our Queue Architecture</vt:lpstr>
    </vt:vector>
  </TitlesOfParts>
  <Company>Villanova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 Getting Organized</dc:title>
  <dc:creator>Daniel Thomas Joyce</dc:creator>
  <cp:lastModifiedBy>Dan</cp:lastModifiedBy>
  <cp:revision>195</cp:revision>
  <cp:lastPrinted>2016-07-07T12:46:03Z</cp:lastPrinted>
  <dcterms:created xsi:type="dcterms:W3CDTF">2006-05-31T11:48:50Z</dcterms:created>
  <dcterms:modified xsi:type="dcterms:W3CDTF">2016-07-15T19:40:39Z</dcterms:modified>
</cp:coreProperties>
</file>

<file path=docProps/thumbnail.jpeg>
</file>